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32918400" cy="32918400"/>
  <p:notesSz cx="6858000" cy="9144000"/>
  <p:defaultTextStyle>
    <a:defPPr>
      <a:defRPr lang="en-US"/>
    </a:defPPr>
    <a:lvl1pPr marL="0" algn="l" defTabSz="3814328" rtl="0" eaLnBrk="1" latinLnBrk="0" hangingPunct="1">
      <a:defRPr sz="7500" kern="1200">
        <a:solidFill>
          <a:schemeClr val="tx1"/>
        </a:solidFill>
        <a:latin typeface="+mn-lt"/>
        <a:ea typeface="+mn-ea"/>
        <a:cs typeface="+mn-cs"/>
      </a:defRPr>
    </a:lvl1pPr>
    <a:lvl2pPr marL="1907164" algn="l" defTabSz="3814328" rtl="0" eaLnBrk="1" latinLnBrk="0" hangingPunct="1">
      <a:defRPr sz="7500" kern="1200">
        <a:solidFill>
          <a:schemeClr val="tx1"/>
        </a:solidFill>
        <a:latin typeface="+mn-lt"/>
        <a:ea typeface="+mn-ea"/>
        <a:cs typeface="+mn-cs"/>
      </a:defRPr>
    </a:lvl2pPr>
    <a:lvl3pPr marL="3814328" algn="l" defTabSz="3814328" rtl="0" eaLnBrk="1" latinLnBrk="0" hangingPunct="1">
      <a:defRPr sz="7500" kern="1200">
        <a:solidFill>
          <a:schemeClr val="tx1"/>
        </a:solidFill>
        <a:latin typeface="+mn-lt"/>
        <a:ea typeface="+mn-ea"/>
        <a:cs typeface="+mn-cs"/>
      </a:defRPr>
    </a:lvl3pPr>
    <a:lvl4pPr marL="5721492" algn="l" defTabSz="3814328" rtl="0" eaLnBrk="1" latinLnBrk="0" hangingPunct="1">
      <a:defRPr sz="7500" kern="1200">
        <a:solidFill>
          <a:schemeClr val="tx1"/>
        </a:solidFill>
        <a:latin typeface="+mn-lt"/>
        <a:ea typeface="+mn-ea"/>
        <a:cs typeface="+mn-cs"/>
      </a:defRPr>
    </a:lvl4pPr>
    <a:lvl5pPr marL="7628656" algn="l" defTabSz="3814328" rtl="0" eaLnBrk="1" latinLnBrk="0" hangingPunct="1">
      <a:defRPr sz="7500" kern="1200">
        <a:solidFill>
          <a:schemeClr val="tx1"/>
        </a:solidFill>
        <a:latin typeface="+mn-lt"/>
        <a:ea typeface="+mn-ea"/>
        <a:cs typeface="+mn-cs"/>
      </a:defRPr>
    </a:lvl5pPr>
    <a:lvl6pPr marL="9535820" algn="l" defTabSz="3814328" rtl="0" eaLnBrk="1" latinLnBrk="0" hangingPunct="1">
      <a:defRPr sz="7500" kern="1200">
        <a:solidFill>
          <a:schemeClr val="tx1"/>
        </a:solidFill>
        <a:latin typeface="+mn-lt"/>
        <a:ea typeface="+mn-ea"/>
        <a:cs typeface="+mn-cs"/>
      </a:defRPr>
    </a:lvl6pPr>
    <a:lvl7pPr marL="11442984" algn="l" defTabSz="3814328" rtl="0" eaLnBrk="1" latinLnBrk="0" hangingPunct="1">
      <a:defRPr sz="7500" kern="1200">
        <a:solidFill>
          <a:schemeClr val="tx1"/>
        </a:solidFill>
        <a:latin typeface="+mn-lt"/>
        <a:ea typeface="+mn-ea"/>
        <a:cs typeface="+mn-cs"/>
      </a:defRPr>
    </a:lvl7pPr>
    <a:lvl8pPr marL="13350149" algn="l" defTabSz="3814328" rtl="0" eaLnBrk="1" latinLnBrk="0" hangingPunct="1">
      <a:defRPr sz="7500" kern="1200">
        <a:solidFill>
          <a:schemeClr val="tx1"/>
        </a:solidFill>
        <a:latin typeface="+mn-lt"/>
        <a:ea typeface="+mn-ea"/>
        <a:cs typeface="+mn-cs"/>
      </a:defRPr>
    </a:lvl8pPr>
    <a:lvl9pPr marL="15257313" algn="l" defTabSz="3814328" rtl="0" eaLnBrk="1" latinLnBrk="0" hangingPunct="1">
      <a:defRPr sz="75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40" d="100"/>
          <a:sy n="40" d="100"/>
        </p:scale>
        <p:origin x="580" y="-48"/>
      </p:cViewPr>
      <p:guideLst>
        <p:guide orient="horz" pos="10368"/>
        <p:guide pos="103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12B57E-E28C-4657-B4F4-AFA16AD40905}" type="datetimeFigureOut">
              <a:rPr lang="en-US" smtClean="0"/>
              <a:t>8/30/2017</a:t>
            </a:fld>
            <a:endParaRPr lang="en-US"/>
          </a:p>
        </p:txBody>
      </p:sp>
      <p:sp>
        <p:nvSpPr>
          <p:cNvPr id="4" name="Slide Image Placeholder 3"/>
          <p:cNvSpPr>
            <a:spLocks noGrp="1" noRot="1" noChangeAspect="1"/>
          </p:cNvSpPr>
          <p:nvPr>
            <p:ph type="sldImg" idx="2"/>
          </p:nvPr>
        </p:nvSpPr>
        <p:spPr>
          <a:xfrm>
            <a:off x="1714500" y="685800"/>
            <a:ext cx="3429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1A50E8-7B75-4E96-A7A9-BCA93D08F933}" type="slidenum">
              <a:rPr lang="en-US" smtClean="0"/>
              <a:t>‹#›</a:t>
            </a:fld>
            <a:endParaRPr lang="en-US"/>
          </a:p>
        </p:txBody>
      </p:sp>
    </p:spTree>
    <p:extLst>
      <p:ext uri="{BB962C8B-B14F-4D97-AF65-F5344CB8AC3E}">
        <p14:creationId xmlns:p14="http://schemas.microsoft.com/office/powerpoint/2010/main" val="4086892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3429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1A50E8-7B75-4E96-A7A9-BCA93D08F933}" type="slidenum">
              <a:rPr lang="en-US" smtClean="0"/>
              <a:t>1</a:t>
            </a:fld>
            <a:endParaRPr lang="en-US"/>
          </a:p>
        </p:txBody>
      </p:sp>
    </p:spTree>
    <p:extLst>
      <p:ext uri="{BB962C8B-B14F-4D97-AF65-F5344CB8AC3E}">
        <p14:creationId xmlns:p14="http://schemas.microsoft.com/office/powerpoint/2010/main" val="468620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0226044"/>
            <a:ext cx="2798064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4937760" y="18653760"/>
            <a:ext cx="23042880" cy="8412480"/>
          </a:xfrm>
        </p:spPr>
        <p:txBody>
          <a:bodyPr/>
          <a:lstStyle>
            <a:lvl1pPr marL="0" indent="0" algn="ctr">
              <a:buNone/>
              <a:defRPr>
                <a:solidFill>
                  <a:schemeClr val="tx1">
                    <a:tint val="75000"/>
                  </a:schemeClr>
                </a:solidFill>
              </a:defRPr>
            </a:lvl1pPr>
            <a:lvl2pPr marL="1907164" indent="0" algn="ctr">
              <a:buNone/>
              <a:defRPr>
                <a:solidFill>
                  <a:schemeClr val="tx1">
                    <a:tint val="75000"/>
                  </a:schemeClr>
                </a:solidFill>
              </a:defRPr>
            </a:lvl2pPr>
            <a:lvl3pPr marL="3814328" indent="0" algn="ctr">
              <a:buNone/>
              <a:defRPr>
                <a:solidFill>
                  <a:schemeClr val="tx1">
                    <a:tint val="75000"/>
                  </a:schemeClr>
                </a:solidFill>
              </a:defRPr>
            </a:lvl3pPr>
            <a:lvl4pPr marL="5721492" indent="0" algn="ctr">
              <a:buNone/>
              <a:defRPr>
                <a:solidFill>
                  <a:schemeClr val="tx1">
                    <a:tint val="75000"/>
                  </a:schemeClr>
                </a:solidFill>
              </a:defRPr>
            </a:lvl4pPr>
            <a:lvl5pPr marL="7628656" indent="0" algn="ctr">
              <a:buNone/>
              <a:defRPr>
                <a:solidFill>
                  <a:schemeClr val="tx1">
                    <a:tint val="75000"/>
                  </a:schemeClr>
                </a:solidFill>
              </a:defRPr>
            </a:lvl5pPr>
            <a:lvl6pPr marL="9535820" indent="0" algn="ctr">
              <a:buNone/>
              <a:defRPr>
                <a:solidFill>
                  <a:schemeClr val="tx1">
                    <a:tint val="75000"/>
                  </a:schemeClr>
                </a:solidFill>
              </a:defRPr>
            </a:lvl6pPr>
            <a:lvl7pPr marL="11442984" indent="0" algn="ctr">
              <a:buNone/>
              <a:defRPr>
                <a:solidFill>
                  <a:schemeClr val="tx1">
                    <a:tint val="75000"/>
                  </a:schemeClr>
                </a:solidFill>
              </a:defRPr>
            </a:lvl7pPr>
            <a:lvl8pPr marL="13350149" indent="0" algn="ctr">
              <a:buNone/>
              <a:defRPr>
                <a:solidFill>
                  <a:schemeClr val="tx1">
                    <a:tint val="75000"/>
                  </a:schemeClr>
                </a:solidFill>
              </a:defRPr>
            </a:lvl8pPr>
            <a:lvl9pPr marL="152573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5840" y="1318267"/>
            <a:ext cx="7406640" cy="280873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45920" y="1318267"/>
            <a:ext cx="21671280" cy="28087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7" y="21153124"/>
            <a:ext cx="27980640" cy="6537960"/>
          </a:xfrm>
        </p:spPr>
        <p:txBody>
          <a:bodyPr anchor="t"/>
          <a:lstStyle>
            <a:lvl1pPr algn="l">
              <a:defRPr sz="16700" b="1" cap="all"/>
            </a:lvl1pPr>
          </a:lstStyle>
          <a:p>
            <a:r>
              <a:rPr lang="en-US" smtClean="0"/>
              <a:t>Click to edit Master title style</a:t>
            </a:r>
            <a:endParaRPr lang="en-US"/>
          </a:p>
        </p:txBody>
      </p:sp>
      <p:sp>
        <p:nvSpPr>
          <p:cNvPr id="3" name="Text Placeholder 2"/>
          <p:cNvSpPr>
            <a:spLocks noGrp="1"/>
          </p:cNvSpPr>
          <p:nvPr>
            <p:ph type="body" idx="1"/>
          </p:nvPr>
        </p:nvSpPr>
        <p:spPr>
          <a:xfrm>
            <a:off x="2600327" y="13952228"/>
            <a:ext cx="27980640" cy="7200898"/>
          </a:xfrm>
        </p:spPr>
        <p:txBody>
          <a:bodyPr anchor="b"/>
          <a:lstStyle>
            <a:lvl1pPr marL="0" indent="0">
              <a:buNone/>
              <a:defRPr sz="8300">
                <a:solidFill>
                  <a:schemeClr val="tx1">
                    <a:tint val="75000"/>
                  </a:schemeClr>
                </a:solidFill>
              </a:defRPr>
            </a:lvl1pPr>
            <a:lvl2pPr marL="1907164" indent="0">
              <a:buNone/>
              <a:defRPr sz="7500">
                <a:solidFill>
                  <a:schemeClr val="tx1">
                    <a:tint val="75000"/>
                  </a:schemeClr>
                </a:solidFill>
              </a:defRPr>
            </a:lvl2pPr>
            <a:lvl3pPr marL="3814328" indent="0">
              <a:buNone/>
              <a:defRPr sz="6700">
                <a:solidFill>
                  <a:schemeClr val="tx1">
                    <a:tint val="75000"/>
                  </a:schemeClr>
                </a:solidFill>
              </a:defRPr>
            </a:lvl3pPr>
            <a:lvl4pPr marL="5721492" indent="0">
              <a:buNone/>
              <a:defRPr sz="5800">
                <a:solidFill>
                  <a:schemeClr val="tx1">
                    <a:tint val="75000"/>
                  </a:schemeClr>
                </a:solidFill>
              </a:defRPr>
            </a:lvl4pPr>
            <a:lvl5pPr marL="7628656" indent="0">
              <a:buNone/>
              <a:defRPr sz="5800">
                <a:solidFill>
                  <a:schemeClr val="tx1">
                    <a:tint val="75000"/>
                  </a:schemeClr>
                </a:solidFill>
              </a:defRPr>
            </a:lvl5pPr>
            <a:lvl6pPr marL="9535820" indent="0">
              <a:buNone/>
              <a:defRPr sz="5800">
                <a:solidFill>
                  <a:schemeClr val="tx1">
                    <a:tint val="75000"/>
                  </a:schemeClr>
                </a:solidFill>
              </a:defRPr>
            </a:lvl6pPr>
            <a:lvl7pPr marL="11442984" indent="0">
              <a:buNone/>
              <a:defRPr sz="5800">
                <a:solidFill>
                  <a:schemeClr val="tx1">
                    <a:tint val="75000"/>
                  </a:schemeClr>
                </a:solidFill>
              </a:defRPr>
            </a:lvl7pPr>
            <a:lvl8pPr marL="13350149" indent="0">
              <a:buNone/>
              <a:defRPr sz="5800">
                <a:solidFill>
                  <a:schemeClr val="tx1">
                    <a:tint val="75000"/>
                  </a:schemeClr>
                </a:solidFill>
              </a:defRPr>
            </a:lvl8pPr>
            <a:lvl9pPr marL="15257313" indent="0">
              <a:buNone/>
              <a:defRPr sz="5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45920" y="7680963"/>
            <a:ext cx="14538960" cy="21724624"/>
          </a:xfrm>
        </p:spPr>
        <p:txBody>
          <a:bodyPr/>
          <a:lstStyle>
            <a:lvl1pPr>
              <a:defRPr sz="11700"/>
            </a:lvl1pPr>
            <a:lvl2pPr>
              <a:defRPr sz="10000"/>
            </a:lvl2pPr>
            <a:lvl3pPr>
              <a:defRPr sz="8300"/>
            </a:lvl3pPr>
            <a:lvl4pPr>
              <a:defRPr sz="7500"/>
            </a:lvl4pPr>
            <a:lvl5pPr>
              <a:defRPr sz="7500"/>
            </a:lvl5pPr>
            <a:lvl6pPr>
              <a:defRPr sz="7500"/>
            </a:lvl6pPr>
            <a:lvl7pPr>
              <a:defRPr sz="7500"/>
            </a:lvl7pPr>
            <a:lvl8pPr>
              <a:defRPr sz="7500"/>
            </a:lvl8pPr>
            <a:lvl9pPr>
              <a:defRPr sz="7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6733520" y="7680963"/>
            <a:ext cx="14538960" cy="21724624"/>
          </a:xfrm>
        </p:spPr>
        <p:txBody>
          <a:bodyPr/>
          <a:lstStyle>
            <a:lvl1pPr>
              <a:defRPr sz="11700"/>
            </a:lvl1pPr>
            <a:lvl2pPr>
              <a:defRPr sz="10000"/>
            </a:lvl2pPr>
            <a:lvl3pPr>
              <a:defRPr sz="8300"/>
            </a:lvl3pPr>
            <a:lvl4pPr>
              <a:defRPr sz="7500"/>
            </a:lvl4pPr>
            <a:lvl5pPr>
              <a:defRPr sz="7500"/>
            </a:lvl5pPr>
            <a:lvl6pPr>
              <a:defRPr sz="7500"/>
            </a:lvl6pPr>
            <a:lvl7pPr>
              <a:defRPr sz="7500"/>
            </a:lvl7pPr>
            <a:lvl8pPr>
              <a:defRPr sz="7500"/>
            </a:lvl8pPr>
            <a:lvl9pPr>
              <a:defRPr sz="7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45920" y="7368545"/>
            <a:ext cx="14544676" cy="3070857"/>
          </a:xfrm>
        </p:spPr>
        <p:txBody>
          <a:bodyPr anchor="b"/>
          <a:lstStyle>
            <a:lvl1pPr marL="0" indent="0">
              <a:buNone/>
              <a:defRPr sz="10000" b="1"/>
            </a:lvl1pPr>
            <a:lvl2pPr marL="1907164" indent="0">
              <a:buNone/>
              <a:defRPr sz="8300" b="1"/>
            </a:lvl2pPr>
            <a:lvl3pPr marL="3814328" indent="0">
              <a:buNone/>
              <a:defRPr sz="7500" b="1"/>
            </a:lvl3pPr>
            <a:lvl4pPr marL="5721492" indent="0">
              <a:buNone/>
              <a:defRPr sz="6700" b="1"/>
            </a:lvl4pPr>
            <a:lvl5pPr marL="7628656" indent="0">
              <a:buNone/>
              <a:defRPr sz="6700" b="1"/>
            </a:lvl5pPr>
            <a:lvl6pPr marL="9535820" indent="0">
              <a:buNone/>
              <a:defRPr sz="6700" b="1"/>
            </a:lvl6pPr>
            <a:lvl7pPr marL="11442984" indent="0">
              <a:buNone/>
              <a:defRPr sz="6700" b="1"/>
            </a:lvl7pPr>
            <a:lvl8pPr marL="13350149" indent="0">
              <a:buNone/>
              <a:defRPr sz="6700" b="1"/>
            </a:lvl8pPr>
            <a:lvl9pPr marL="15257313" indent="0">
              <a:buNone/>
              <a:defRPr sz="6700" b="1"/>
            </a:lvl9pPr>
          </a:lstStyle>
          <a:p>
            <a:pPr lvl="0"/>
            <a:r>
              <a:rPr lang="en-US" smtClean="0"/>
              <a:t>Click to edit Master text styles</a:t>
            </a:r>
          </a:p>
        </p:txBody>
      </p:sp>
      <p:sp>
        <p:nvSpPr>
          <p:cNvPr id="4" name="Content Placeholder 3"/>
          <p:cNvSpPr>
            <a:spLocks noGrp="1"/>
          </p:cNvSpPr>
          <p:nvPr>
            <p:ph sz="half" idx="2"/>
          </p:nvPr>
        </p:nvSpPr>
        <p:spPr>
          <a:xfrm>
            <a:off x="1645920" y="10439402"/>
            <a:ext cx="14544676" cy="18966183"/>
          </a:xfrm>
        </p:spPr>
        <p:txBody>
          <a:bodyPr/>
          <a:lstStyle>
            <a:lvl1pPr>
              <a:defRPr sz="10000"/>
            </a:lvl1pPr>
            <a:lvl2pPr>
              <a:defRPr sz="8300"/>
            </a:lvl2pPr>
            <a:lvl3pPr>
              <a:defRPr sz="7500"/>
            </a:lvl3pPr>
            <a:lvl4pPr>
              <a:defRPr sz="6700"/>
            </a:lvl4pPr>
            <a:lvl5pPr>
              <a:defRPr sz="6700"/>
            </a:lvl5pPr>
            <a:lvl6pPr>
              <a:defRPr sz="6700"/>
            </a:lvl6pPr>
            <a:lvl7pPr>
              <a:defRPr sz="6700"/>
            </a:lvl7pPr>
            <a:lvl8pPr>
              <a:defRPr sz="6700"/>
            </a:lvl8pPr>
            <a:lvl9pPr>
              <a:defRPr sz="6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6722102" y="7368545"/>
            <a:ext cx="14550391" cy="3070857"/>
          </a:xfrm>
        </p:spPr>
        <p:txBody>
          <a:bodyPr anchor="b"/>
          <a:lstStyle>
            <a:lvl1pPr marL="0" indent="0">
              <a:buNone/>
              <a:defRPr sz="10000" b="1"/>
            </a:lvl1pPr>
            <a:lvl2pPr marL="1907164" indent="0">
              <a:buNone/>
              <a:defRPr sz="8300" b="1"/>
            </a:lvl2pPr>
            <a:lvl3pPr marL="3814328" indent="0">
              <a:buNone/>
              <a:defRPr sz="7500" b="1"/>
            </a:lvl3pPr>
            <a:lvl4pPr marL="5721492" indent="0">
              <a:buNone/>
              <a:defRPr sz="6700" b="1"/>
            </a:lvl4pPr>
            <a:lvl5pPr marL="7628656" indent="0">
              <a:buNone/>
              <a:defRPr sz="6700" b="1"/>
            </a:lvl5pPr>
            <a:lvl6pPr marL="9535820" indent="0">
              <a:buNone/>
              <a:defRPr sz="6700" b="1"/>
            </a:lvl6pPr>
            <a:lvl7pPr marL="11442984" indent="0">
              <a:buNone/>
              <a:defRPr sz="6700" b="1"/>
            </a:lvl7pPr>
            <a:lvl8pPr marL="13350149" indent="0">
              <a:buNone/>
              <a:defRPr sz="6700" b="1"/>
            </a:lvl8pPr>
            <a:lvl9pPr marL="15257313" indent="0">
              <a:buNone/>
              <a:defRPr sz="6700" b="1"/>
            </a:lvl9pPr>
          </a:lstStyle>
          <a:p>
            <a:pPr lvl="0"/>
            <a:r>
              <a:rPr lang="en-US" smtClean="0"/>
              <a:t>Click to edit Master text styles</a:t>
            </a:r>
          </a:p>
        </p:txBody>
      </p:sp>
      <p:sp>
        <p:nvSpPr>
          <p:cNvPr id="6" name="Content Placeholder 5"/>
          <p:cNvSpPr>
            <a:spLocks noGrp="1"/>
          </p:cNvSpPr>
          <p:nvPr>
            <p:ph sz="quarter" idx="4"/>
          </p:nvPr>
        </p:nvSpPr>
        <p:spPr>
          <a:xfrm>
            <a:off x="16722102" y="10439402"/>
            <a:ext cx="14550391" cy="18966183"/>
          </a:xfrm>
        </p:spPr>
        <p:txBody>
          <a:bodyPr/>
          <a:lstStyle>
            <a:lvl1pPr>
              <a:defRPr sz="10000"/>
            </a:lvl1pPr>
            <a:lvl2pPr>
              <a:defRPr sz="8300"/>
            </a:lvl2pPr>
            <a:lvl3pPr>
              <a:defRPr sz="7500"/>
            </a:lvl3pPr>
            <a:lvl4pPr>
              <a:defRPr sz="6700"/>
            </a:lvl4pPr>
            <a:lvl5pPr>
              <a:defRPr sz="6700"/>
            </a:lvl5pPr>
            <a:lvl6pPr>
              <a:defRPr sz="6700"/>
            </a:lvl6pPr>
            <a:lvl7pPr>
              <a:defRPr sz="6700"/>
            </a:lvl7pPr>
            <a:lvl8pPr>
              <a:defRPr sz="6700"/>
            </a:lvl8pPr>
            <a:lvl9pPr>
              <a:defRPr sz="6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8/30/2017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8/30/2017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3" y="1310640"/>
            <a:ext cx="10829927" cy="5577840"/>
          </a:xfrm>
        </p:spPr>
        <p:txBody>
          <a:bodyPr anchor="b"/>
          <a:lstStyle>
            <a:lvl1pPr algn="l">
              <a:defRPr sz="8300" b="1"/>
            </a:lvl1pPr>
          </a:lstStyle>
          <a:p>
            <a:r>
              <a:rPr lang="en-US" smtClean="0"/>
              <a:t>Click to edit Master title style</a:t>
            </a:r>
            <a:endParaRPr lang="en-US"/>
          </a:p>
        </p:txBody>
      </p:sp>
      <p:sp>
        <p:nvSpPr>
          <p:cNvPr id="3" name="Content Placeholder 2"/>
          <p:cNvSpPr>
            <a:spLocks noGrp="1"/>
          </p:cNvSpPr>
          <p:nvPr>
            <p:ph idx="1"/>
          </p:nvPr>
        </p:nvSpPr>
        <p:spPr>
          <a:xfrm>
            <a:off x="12870190" y="1310646"/>
            <a:ext cx="18402300" cy="28094942"/>
          </a:xfrm>
        </p:spPr>
        <p:txBody>
          <a:bodyPr/>
          <a:lstStyle>
            <a:lvl1pPr>
              <a:defRPr sz="13300"/>
            </a:lvl1pPr>
            <a:lvl2pPr>
              <a:defRPr sz="11700"/>
            </a:lvl2pPr>
            <a:lvl3pPr>
              <a:defRPr sz="10000"/>
            </a:lvl3pPr>
            <a:lvl4pPr>
              <a:defRPr sz="8300"/>
            </a:lvl4pPr>
            <a:lvl5pPr>
              <a:defRPr sz="8300"/>
            </a:lvl5pPr>
            <a:lvl6pPr>
              <a:defRPr sz="8300"/>
            </a:lvl6pPr>
            <a:lvl7pPr>
              <a:defRPr sz="8300"/>
            </a:lvl7pPr>
            <a:lvl8pPr>
              <a:defRPr sz="8300"/>
            </a:lvl8pPr>
            <a:lvl9pPr>
              <a:defRPr sz="8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45923" y="6888486"/>
            <a:ext cx="10829927" cy="22517102"/>
          </a:xfrm>
        </p:spPr>
        <p:txBody>
          <a:bodyPr/>
          <a:lstStyle>
            <a:lvl1pPr marL="0" indent="0">
              <a:buNone/>
              <a:defRPr sz="5800"/>
            </a:lvl1pPr>
            <a:lvl2pPr marL="1907164" indent="0">
              <a:buNone/>
              <a:defRPr sz="5000"/>
            </a:lvl2pPr>
            <a:lvl3pPr marL="3814328" indent="0">
              <a:buNone/>
              <a:defRPr sz="4200"/>
            </a:lvl3pPr>
            <a:lvl4pPr marL="5721492" indent="0">
              <a:buNone/>
              <a:defRPr sz="3800"/>
            </a:lvl4pPr>
            <a:lvl5pPr marL="7628656" indent="0">
              <a:buNone/>
              <a:defRPr sz="3800"/>
            </a:lvl5pPr>
            <a:lvl6pPr marL="9535820" indent="0">
              <a:buNone/>
              <a:defRPr sz="3800"/>
            </a:lvl6pPr>
            <a:lvl7pPr marL="11442984" indent="0">
              <a:buNone/>
              <a:defRPr sz="3800"/>
            </a:lvl7pPr>
            <a:lvl8pPr marL="13350149" indent="0">
              <a:buNone/>
              <a:defRPr sz="3800"/>
            </a:lvl8pPr>
            <a:lvl9pPr marL="15257313" indent="0">
              <a:buNone/>
              <a:defRPr sz="3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6" y="23042884"/>
            <a:ext cx="19751040" cy="2720342"/>
          </a:xfrm>
        </p:spPr>
        <p:txBody>
          <a:bodyPr anchor="b"/>
          <a:lstStyle>
            <a:lvl1pPr algn="l">
              <a:defRPr sz="8300" b="1"/>
            </a:lvl1pPr>
          </a:lstStyle>
          <a:p>
            <a:r>
              <a:rPr lang="en-US" smtClean="0"/>
              <a:t>Click to edit Master title style</a:t>
            </a:r>
            <a:endParaRPr lang="en-US"/>
          </a:p>
        </p:txBody>
      </p:sp>
      <p:sp>
        <p:nvSpPr>
          <p:cNvPr id="3" name="Picture Placeholder 2"/>
          <p:cNvSpPr>
            <a:spLocks noGrp="1"/>
          </p:cNvSpPr>
          <p:nvPr>
            <p:ph type="pic" idx="1"/>
          </p:nvPr>
        </p:nvSpPr>
        <p:spPr>
          <a:xfrm>
            <a:off x="6452236" y="2941320"/>
            <a:ext cx="19751040" cy="19751040"/>
          </a:xfrm>
        </p:spPr>
        <p:txBody>
          <a:bodyPr/>
          <a:lstStyle>
            <a:lvl1pPr marL="0" indent="0">
              <a:buNone/>
              <a:defRPr sz="13300"/>
            </a:lvl1pPr>
            <a:lvl2pPr marL="1907164" indent="0">
              <a:buNone/>
              <a:defRPr sz="11700"/>
            </a:lvl2pPr>
            <a:lvl3pPr marL="3814328" indent="0">
              <a:buNone/>
              <a:defRPr sz="10000"/>
            </a:lvl3pPr>
            <a:lvl4pPr marL="5721492" indent="0">
              <a:buNone/>
              <a:defRPr sz="8300"/>
            </a:lvl4pPr>
            <a:lvl5pPr marL="7628656" indent="0">
              <a:buNone/>
              <a:defRPr sz="8300"/>
            </a:lvl5pPr>
            <a:lvl6pPr marL="9535820" indent="0">
              <a:buNone/>
              <a:defRPr sz="8300"/>
            </a:lvl6pPr>
            <a:lvl7pPr marL="11442984" indent="0">
              <a:buNone/>
              <a:defRPr sz="8300"/>
            </a:lvl7pPr>
            <a:lvl8pPr marL="13350149" indent="0">
              <a:buNone/>
              <a:defRPr sz="8300"/>
            </a:lvl8pPr>
            <a:lvl9pPr marL="15257313" indent="0">
              <a:buNone/>
              <a:defRPr sz="8300"/>
            </a:lvl9pPr>
          </a:lstStyle>
          <a:p>
            <a:endParaRPr lang="en-US" dirty="0"/>
          </a:p>
        </p:txBody>
      </p:sp>
      <p:sp>
        <p:nvSpPr>
          <p:cNvPr id="4" name="Text Placeholder 3"/>
          <p:cNvSpPr>
            <a:spLocks noGrp="1"/>
          </p:cNvSpPr>
          <p:nvPr>
            <p:ph type="body" sz="half" idx="2"/>
          </p:nvPr>
        </p:nvSpPr>
        <p:spPr>
          <a:xfrm>
            <a:off x="6452236" y="25763226"/>
            <a:ext cx="19751040" cy="3863338"/>
          </a:xfrm>
        </p:spPr>
        <p:txBody>
          <a:bodyPr/>
          <a:lstStyle>
            <a:lvl1pPr marL="0" indent="0">
              <a:buNone/>
              <a:defRPr sz="5800"/>
            </a:lvl1pPr>
            <a:lvl2pPr marL="1907164" indent="0">
              <a:buNone/>
              <a:defRPr sz="5000"/>
            </a:lvl2pPr>
            <a:lvl3pPr marL="3814328" indent="0">
              <a:buNone/>
              <a:defRPr sz="4200"/>
            </a:lvl3pPr>
            <a:lvl4pPr marL="5721492" indent="0">
              <a:buNone/>
              <a:defRPr sz="3800"/>
            </a:lvl4pPr>
            <a:lvl5pPr marL="7628656" indent="0">
              <a:buNone/>
              <a:defRPr sz="3800"/>
            </a:lvl5pPr>
            <a:lvl6pPr marL="9535820" indent="0">
              <a:buNone/>
              <a:defRPr sz="3800"/>
            </a:lvl6pPr>
            <a:lvl7pPr marL="11442984" indent="0">
              <a:buNone/>
              <a:defRPr sz="3800"/>
            </a:lvl7pPr>
            <a:lvl8pPr marL="13350149" indent="0">
              <a:buNone/>
              <a:defRPr sz="3800"/>
            </a:lvl8pPr>
            <a:lvl9pPr marL="15257313" indent="0">
              <a:buNone/>
              <a:defRPr sz="3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1318263"/>
            <a:ext cx="29626560" cy="5486400"/>
          </a:xfrm>
          <a:prstGeom prst="rect">
            <a:avLst/>
          </a:prstGeom>
        </p:spPr>
        <p:txBody>
          <a:bodyPr vert="horz" lIns="381433" tIns="190716" rIns="381433" bIns="190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645920" y="7680963"/>
            <a:ext cx="29626560" cy="21724624"/>
          </a:xfrm>
          <a:prstGeom prst="rect">
            <a:avLst/>
          </a:prstGeom>
        </p:spPr>
        <p:txBody>
          <a:bodyPr vert="horz" lIns="381433" tIns="190716" rIns="381433" bIns="190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645920" y="30510484"/>
            <a:ext cx="7680960" cy="1752600"/>
          </a:xfrm>
          <a:prstGeom prst="rect">
            <a:avLst/>
          </a:prstGeom>
        </p:spPr>
        <p:txBody>
          <a:bodyPr vert="horz" lIns="381433" tIns="190716" rIns="381433" bIns="190716" rtlCol="0" anchor="ctr"/>
          <a:lstStyle>
            <a:lvl1pPr algn="l">
              <a:defRPr sz="5000">
                <a:solidFill>
                  <a:schemeClr val="tx1">
                    <a:tint val="75000"/>
                  </a:schemeClr>
                </a:solidFill>
              </a:defRPr>
            </a:lvl1pPr>
          </a:lstStyle>
          <a:p>
            <a:fld id="{1D8BD707-D9CF-40AE-B4C6-C98DA3205C09}" type="datetimeFigureOut">
              <a:rPr lang="en-US" smtClean="0"/>
              <a:pPr/>
              <a:t>8/30/2017</a:t>
            </a:fld>
            <a:endParaRPr lang="en-US" dirty="0"/>
          </a:p>
        </p:txBody>
      </p:sp>
      <p:sp>
        <p:nvSpPr>
          <p:cNvPr id="5" name="Footer Placeholder 4"/>
          <p:cNvSpPr>
            <a:spLocks noGrp="1"/>
          </p:cNvSpPr>
          <p:nvPr>
            <p:ph type="ftr" sz="quarter" idx="3"/>
          </p:nvPr>
        </p:nvSpPr>
        <p:spPr>
          <a:xfrm>
            <a:off x="11247120" y="30510484"/>
            <a:ext cx="10424160" cy="1752600"/>
          </a:xfrm>
          <a:prstGeom prst="rect">
            <a:avLst/>
          </a:prstGeom>
        </p:spPr>
        <p:txBody>
          <a:bodyPr vert="horz" lIns="381433" tIns="190716" rIns="381433" bIns="190716" rtlCol="0" anchor="ctr"/>
          <a:lstStyle>
            <a:lvl1pPr algn="ctr">
              <a:defRPr sz="5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3591520" y="30510484"/>
            <a:ext cx="7680960" cy="1752600"/>
          </a:xfrm>
          <a:prstGeom prst="rect">
            <a:avLst/>
          </a:prstGeom>
        </p:spPr>
        <p:txBody>
          <a:bodyPr vert="horz" lIns="381433" tIns="190716" rIns="381433" bIns="190716" rtlCol="0" anchor="ctr"/>
          <a:lstStyle>
            <a:lvl1pPr algn="r">
              <a:defRPr sz="5000">
                <a:solidFill>
                  <a:schemeClr val="tx1">
                    <a:tint val="75000"/>
                  </a:schemeClr>
                </a:solidFill>
              </a:defRPr>
            </a:lvl1pPr>
          </a:lstStyle>
          <a:p>
            <a:fld id="{B6F15528-21DE-4FAA-801E-634DDDAF4B2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814328" rtl="0" eaLnBrk="1" latinLnBrk="0" hangingPunct="1">
        <a:spcBef>
          <a:spcPct val="0"/>
        </a:spcBef>
        <a:buNone/>
        <a:defRPr sz="18400" kern="1200">
          <a:solidFill>
            <a:schemeClr val="tx1"/>
          </a:solidFill>
          <a:latin typeface="+mj-lt"/>
          <a:ea typeface="+mj-ea"/>
          <a:cs typeface="+mj-cs"/>
        </a:defRPr>
      </a:lvl1pPr>
    </p:titleStyle>
    <p:bodyStyle>
      <a:lvl1pPr marL="1430373" indent="-1430373" algn="l" defTabSz="3814328" rtl="0" eaLnBrk="1" latinLnBrk="0" hangingPunct="1">
        <a:spcBef>
          <a:spcPct val="20000"/>
        </a:spcBef>
        <a:buFont typeface="Arial" pitchFamily="34" charset="0"/>
        <a:buChar char="•"/>
        <a:defRPr sz="13300" kern="1200">
          <a:solidFill>
            <a:schemeClr val="tx1"/>
          </a:solidFill>
          <a:latin typeface="+mn-lt"/>
          <a:ea typeface="+mn-ea"/>
          <a:cs typeface="+mn-cs"/>
        </a:defRPr>
      </a:lvl1pPr>
      <a:lvl2pPr marL="3099142" indent="-1191978" algn="l" defTabSz="3814328" rtl="0" eaLnBrk="1" latinLnBrk="0" hangingPunct="1">
        <a:spcBef>
          <a:spcPct val="20000"/>
        </a:spcBef>
        <a:buFont typeface="Arial" pitchFamily="34" charset="0"/>
        <a:buChar char="–"/>
        <a:defRPr sz="11700" kern="1200">
          <a:solidFill>
            <a:schemeClr val="tx1"/>
          </a:solidFill>
          <a:latin typeface="+mn-lt"/>
          <a:ea typeface="+mn-ea"/>
          <a:cs typeface="+mn-cs"/>
        </a:defRPr>
      </a:lvl2pPr>
      <a:lvl3pPr marL="4767910" indent="-953582" algn="l" defTabSz="3814328" rtl="0" eaLnBrk="1" latinLnBrk="0" hangingPunct="1">
        <a:spcBef>
          <a:spcPct val="20000"/>
        </a:spcBef>
        <a:buFont typeface="Arial" pitchFamily="34" charset="0"/>
        <a:buChar char="•"/>
        <a:defRPr sz="10000" kern="1200">
          <a:solidFill>
            <a:schemeClr val="tx1"/>
          </a:solidFill>
          <a:latin typeface="+mn-lt"/>
          <a:ea typeface="+mn-ea"/>
          <a:cs typeface="+mn-cs"/>
        </a:defRPr>
      </a:lvl3pPr>
      <a:lvl4pPr marL="6675074" indent="-953582" algn="l" defTabSz="3814328" rtl="0" eaLnBrk="1" latinLnBrk="0" hangingPunct="1">
        <a:spcBef>
          <a:spcPct val="20000"/>
        </a:spcBef>
        <a:buFont typeface="Arial" pitchFamily="34" charset="0"/>
        <a:buChar char="–"/>
        <a:defRPr sz="8300" kern="1200">
          <a:solidFill>
            <a:schemeClr val="tx1"/>
          </a:solidFill>
          <a:latin typeface="+mn-lt"/>
          <a:ea typeface="+mn-ea"/>
          <a:cs typeface="+mn-cs"/>
        </a:defRPr>
      </a:lvl4pPr>
      <a:lvl5pPr marL="8582238" indent="-953582" algn="l" defTabSz="3814328" rtl="0" eaLnBrk="1" latinLnBrk="0" hangingPunct="1">
        <a:spcBef>
          <a:spcPct val="20000"/>
        </a:spcBef>
        <a:buFont typeface="Arial" pitchFamily="34" charset="0"/>
        <a:buChar char="»"/>
        <a:defRPr sz="8300" kern="1200">
          <a:solidFill>
            <a:schemeClr val="tx1"/>
          </a:solidFill>
          <a:latin typeface="+mn-lt"/>
          <a:ea typeface="+mn-ea"/>
          <a:cs typeface="+mn-cs"/>
        </a:defRPr>
      </a:lvl5pPr>
      <a:lvl6pPr marL="10489402" indent="-953582" algn="l" defTabSz="3814328" rtl="0" eaLnBrk="1" latinLnBrk="0" hangingPunct="1">
        <a:spcBef>
          <a:spcPct val="20000"/>
        </a:spcBef>
        <a:buFont typeface="Arial" pitchFamily="34" charset="0"/>
        <a:buChar char="•"/>
        <a:defRPr sz="8300" kern="1200">
          <a:solidFill>
            <a:schemeClr val="tx1"/>
          </a:solidFill>
          <a:latin typeface="+mn-lt"/>
          <a:ea typeface="+mn-ea"/>
          <a:cs typeface="+mn-cs"/>
        </a:defRPr>
      </a:lvl6pPr>
      <a:lvl7pPr marL="12396567" indent="-953582" algn="l" defTabSz="3814328" rtl="0" eaLnBrk="1" latinLnBrk="0" hangingPunct="1">
        <a:spcBef>
          <a:spcPct val="20000"/>
        </a:spcBef>
        <a:buFont typeface="Arial" pitchFamily="34" charset="0"/>
        <a:buChar char="•"/>
        <a:defRPr sz="8300" kern="1200">
          <a:solidFill>
            <a:schemeClr val="tx1"/>
          </a:solidFill>
          <a:latin typeface="+mn-lt"/>
          <a:ea typeface="+mn-ea"/>
          <a:cs typeface="+mn-cs"/>
        </a:defRPr>
      </a:lvl7pPr>
      <a:lvl8pPr marL="14303731" indent="-953582" algn="l" defTabSz="3814328" rtl="0" eaLnBrk="1" latinLnBrk="0" hangingPunct="1">
        <a:spcBef>
          <a:spcPct val="20000"/>
        </a:spcBef>
        <a:buFont typeface="Arial" pitchFamily="34" charset="0"/>
        <a:buChar char="•"/>
        <a:defRPr sz="8300" kern="1200">
          <a:solidFill>
            <a:schemeClr val="tx1"/>
          </a:solidFill>
          <a:latin typeface="+mn-lt"/>
          <a:ea typeface="+mn-ea"/>
          <a:cs typeface="+mn-cs"/>
        </a:defRPr>
      </a:lvl8pPr>
      <a:lvl9pPr marL="16210895" indent="-953582" algn="l" defTabSz="3814328" rtl="0" eaLnBrk="1" latinLnBrk="0" hangingPunct="1">
        <a:spcBef>
          <a:spcPct val="20000"/>
        </a:spcBef>
        <a:buFont typeface="Arial" pitchFamily="34" charset="0"/>
        <a:buChar char="•"/>
        <a:defRPr sz="8300" kern="1200">
          <a:solidFill>
            <a:schemeClr val="tx1"/>
          </a:solidFill>
          <a:latin typeface="+mn-lt"/>
          <a:ea typeface="+mn-ea"/>
          <a:cs typeface="+mn-cs"/>
        </a:defRPr>
      </a:lvl9pPr>
    </p:bodyStyle>
    <p:otherStyle>
      <a:defPPr>
        <a:defRPr lang="en-US"/>
      </a:defPPr>
      <a:lvl1pPr marL="0" algn="l" defTabSz="3814328" rtl="0" eaLnBrk="1" latinLnBrk="0" hangingPunct="1">
        <a:defRPr sz="7500" kern="1200">
          <a:solidFill>
            <a:schemeClr val="tx1"/>
          </a:solidFill>
          <a:latin typeface="+mn-lt"/>
          <a:ea typeface="+mn-ea"/>
          <a:cs typeface="+mn-cs"/>
        </a:defRPr>
      </a:lvl1pPr>
      <a:lvl2pPr marL="1907164" algn="l" defTabSz="3814328" rtl="0" eaLnBrk="1" latinLnBrk="0" hangingPunct="1">
        <a:defRPr sz="7500" kern="1200">
          <a:solidFill>
            <a:schemeClr val="tx1"/>
          </a:solidFill>
          <a:latin typeface="+mn-lt"/>
          <a:ea typeface="+mn-ea"/>
          <a:cs typeface="+mn-cs"/>
        </a:defRPr>
      </a:lvl2pPr>
      <a:lvl3pPr marL="3814328" algn="l" defTabSz="3814328" rtl="0" eaLnBrk="1" latinLnBrk="0" hangingPunct="1">
        <a:defRPr sz="7500" kern="1200">
          <a:solidFill>
            <a:schemeClr val="tx1"/>
          </a:solidFill>
          <a:latin typeface="+mn-lt"/>
          <a:ea typeface="+mn-ea"/>
          <a:cs typeface="+mn-cs"/>
        </a:defRPr>
      </a:lvl3pPr>
      <a:lvl4pPr marL="5721492" algn="l" defTabSz="3814328" rtl="0" eaLnBrk="1" latinLnBrk="0" hangingPunct="1">
        <a:defRPr sz="7500" kern="1200">
          <a:solidFill>
            <a:schemeClr val="tx1"/>
          </a:solidFill>
          <a:latin typeface="+mn-lt"/>
          <a:ea typeface="+mn-ea"/>
          <a:cs typeface="+mn-cs"/>
        </a:defRPr>
      </a:lvl4pPr>
      <a:lvl5pPr marL="7628656" algn="l" defTabSz="3814328" rtl="0" eaLnBrk="1" latinLnBrk="0" hangingPunct="1">
        <a:defRPr sz="7500" kern="1200">
          <a:solidFill>
            <a:schemeClr val="tx1"/>
          </a:solidFill>
          <a:latin typeface="+mn-lt"/>
          <a:ea typeface="+mn-ea"/>
          <a:cs typeface="+mn-cs"/>
        </a:defRPr>
      </a:lvl5pPr>
      <a:lvl6pPr marL="9535820" algn="l" defTabSz="3814328" rtl="0" eaLnBrk="1" latinLnBrk="0" hangingPunct="1">
        <a:defRPr sz="7500" kern="1200">
          <a:solidFill>
            <a:schemeClr val="tx1"/>
          </a:solidFill>
          <a:latin typeface="+mn-lt"/>
          <a:ea typeface="+mn-ea"/>
          <a:cs typeface="+mn-cs"/>
        </a:defRPr>
      </a:lvl6pPr>
      <a:lvl7pPr marL="11442984" algn="l" defTabSz="3814328" rtl="0" eaLnBrk="1" latinLnBrk="0" hangingPunct="1">
        <a:defRPr sz="7500" kern="1200">
          <a:solidFill>
            <a:schemeClr val="tx1"/>
          </a:solidFill>
          <a:latin typeface="+mn-lt"/>
          <a:ea typeface="+mn-ea"/>
          <a:cs typeface="+mn-cs"/>
        </a:defRPr>
      </a:lvl7pPr>
      <a:lvl8pPr marL="13350149" algn="l" defTabSz="3814328" rtl="0" eaLnBrk="1" latinLnBrk="0" hangingPunct="1">
        <a:defRPr sz="7500" kern="1200">
          <a:solidFill>
            <a:schemeClr val="tx1"/>
          </a:solidFill>
          <a:latin typeface="+mn-lt"/>
          <a:ea typeface="+mn-ea"/>
          <a:cs typeface="+mn-cs"/>
        </a:defRPr>
      </a:lvl8pPr>
      <a:lvl9pPr marL="15257313" algn="l" defTabSz="3814328" rtl="0" eaLnBrk="1" latinLnBrk="0" hangingPunct="1">
        <a:defRPr sz="7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jpeg"/><Relationship Id="rId18" Type="http://schemas.openxmlformats.org/officeDocument/2006/relationships/image" Target="../media/image16.emf"/><Relationship Id="rId26" Type="http://schemas.openxmlformats.org/officeDocument/2006/relationships/image" Target="../media/image23.png"/><Relationship Id="rId39" Type="http://schemas.openxmlformats.org/officeDocument/2006/relationships/image" Target="../media/image31.png"/><Relationship Id="rId3" Type="http://schemas.openxmlformats.org/officeDocument/2006/relationships/image" Target="../media/image1.jpeg"/><Relationship Id="rId21" Type="http://schemas.openxmlformats.org/officeDocument/2006/relationships/image" Target="../media/image19.tiff"/><Relationship Id="rId34" Type="http://schemas.openxmlformats.org/officeDocument/2006/relationships/image" Target="../media/image28.png"/><Relationship Id="rId42" Type="http://schemas.openxmlformats.org/officeDocument/2006/relationships/image" Target="../media/image33.png"/><Relationship Id="rId47" Type="http://schemas.microsoft.com/office/2007/relationships/hdphoto" Target="../media/hdphoto10.wdp"/><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microsoft.com/office/2007/relationships/hdphoto" Target="../media/hdphoto1.wdp"/><Relationship Id="rId33" Type="http://schemas.openxmlformats.org/officeDocument/2006/relationships/image" Target="../media/image27.png"/><Relationship Id="rId38" Type="http://schemas.microsoft.com/office/2007/relationships/hdphoto" Target="../media/hdphoto6.wdp"/><Relationship Id="rId46"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tiff"/><Relationship Id="rId29" Type="http://schemas.microsoft.com/office/2007/relationships/hdphoto" Target="../media/hdphoto3.wdp"/><Relationship Id="rId41"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26.png"/><Relationship Id="rId37" Type="http://schemas.openxmlformats.org/officeDocument/2006/relationships/image" Target="../media/image30.png"/><Relationship Id="rId40" Type="http://schemas.microsoft.com/office/2007/relationships/hdphoto" Target="../media/hdphoto7.wdp"/><Relationship Id="rId45" Type="http://schemas.microsoft.com/office/2007/relationships/hdphoto" Target="../media/hdphoto9.wdp"/><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4.png"/><Relationship Id="rId36" Type="http://schemas.microsoft.com/office/2007/relationships/hdphoto" Target="../media/hdphoto5.wdp"/><Relationship Id="rId49" Type="http://schemas.microsoft.com/office/2007/relationships/hdphoto" Target="../media/hdphoto11.wdp"/><Relationship Id="rId10" Type="http://schemas.openxmlformats.org/officeDocument/2006/relationships/image" Target="../media/image8.png"/><Relationship Id="rId19" Type="http://schemas.openxmlformats.org/officeDocument/2006/relationships/image" Target="../media/image17.png"/><Relationship Id="rId31" Type="http://schemas.microsoft.com/office/2007/relationships/hdphoto" Target="../media/hdphoto4.wdp"/><Relationship Id="rId44"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microsoft.com/office/2007/relationships/hdphoto" Target="../media/hdphoto2.wdp"/><Relationship Id="rId30" Type="http://schemas.openxmlformats.org/officeDocument/2006/relationships/image" Target="../media/image25.png"/><Relationship Id="rId35" Type="http://schemas.openxmlformats.org/officeDocument/2006/relationships/image" Target="../media/image29.png"/><Relationship Id="rId43" Type="http://schemas.microsoft.com/office/2007/relationships/hdphoto" Target="../media/hdphoto8.wdp"/><Relationship Id="rId48" Type="http://schemas.openxmlformats.org/officeDocument/2006/relationships/image" Target="../media/image36.pn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9661" y="128701"/>
            <a:ext cx="31760931" cy="1569650"/>
          </a:xfrm>
          <a:prstGeom prst="rect">
            <a:avLst/>
          </a:prstGeom>
          <a:noFill/>
        </p:spPr>
        <p:txBody>
          <a:bodyPr wrap="square" lIns="91429" tIns="45715" rIns="91429" bIns="45715">
            <a:spAutoFit/>
          </a:bodyPr>
          <a:lstStyle/>
          <a:p>
            <a:pPr algn="ctr"/>
            <a:r>
              <a:rPr lang="en-US" sz="4800" b="1" dirty="0">
                <a:ln w="0"/>
                <a:solidFill>
                  <a:srgbClr val="FFFF00"/>
                </a:solidFill>
                <a:effectLst>
                  <a:reflection blurRad="6350" stA="53000" endA="300" endPos="35500" dir="5400000" sy="-90000" algn="bl" rotWithShape="0"/>
                </a:effectLst>
                <a:latin typeface="Helvetica" panose="020B0604020202020204" pitchFamily="34" charset="0"/>
                <a:cs typeface="Helvetica" panose="020B0604020202020204" pitchFamily="34" charset="0"/>
              </a:rPr>
              <a:t>Live visualization of hemagglutinin dynamics during infection by using biarsenically labeled replication competent </a:t>
            </a:r>
            <a:r>
              <a:rPr lang="en-US" sz="4800" b="1" dirty="0" smtClean="0">
                <a:ln w="0"/>
                <a:solidFill>
                  <a:srgbClr val="FFFF00"/>
                </a:solidFill>
                <a:effectLst>
                  <a:reflection blurRad="6350" stA="53000" endA="300" endPos="35500" dir="5400000" sy="-90000" algn="bl" rotWithShape="0"/>
                </a:effectLst>
                <a:latin typeface="Helvetica" panose="020B0604020202020204" pitchFamily="34" charset="0"/>
                <a:cs typeface="Helvetica" panose="020B0604020202020204" pitchFamily="34" charset="0"/>
              </a:rPr>
              <a:t>Influenza </a:t>
            </a:r>
            <a:r>
              <a:rPr lang="en-US" sz="4800" b="1" dirty="0">
                <a:ln w="0"/>
                <a:solidFill>
                  <a:srgbClr val="FFFF00"/>
                </a:solidFill>
                <a:effectLst>
                  <a:reflection blurRad="6350" stA="53000" endA="300" endPos="35500" dir="5400000" sy="-90000" algn="bl" rotWithShape="0"/>
                </a:effectLst>
                <a:latin typeface="Helvetica" panose="020B0604020202020204" pitchFamily="34" charset="0"/>
                <a:cs typeface="Helvetica" panose="020B0604020202020204" pitchFamily="34" charset="0"/>
              </a:rPr>
              <a:t>A virus</a:t>
            </a:r>
          </a:p>
        </p:txBody>
      </p:sp>
      <p:pic>
        <p:nvPicPr>
          <p:cNvPr id="4" name="Picture 2" descr="http://icahn.mssm.edu/files/ISMMS/Assets/Media/MountSinai_IcahnSchool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1442" y="2475943"/>
            <a:ext cx="2027583" cy="1371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276739" y="1798961"/>
            <a:ext cx="31283853" cy="2303185"/>
          </a:xfrm>
          <a:prstGeom prst="rect">
            <a:avLst/>
          </a:prstGeom>
        </p:spPr>
        <p:txBody>
          <a:bodyPr wrap="square" lIns="91429" tIns="45715" rIns="91429" bIns="45715">
            <a:spAutoFit/>
          </a:bodyPr>
          <a:lstStyle/>
          <a:p>
            <a:pPr algn="ctr">
              <a:spcBef>
                <a:spcPts val="0"/>
              </a:spcBef>
              <a:spcAft>
                <a:spcPts val="1000"/>
              </a:spcAft>
            </a:pPr>
            <a:r>
              <a:rPr lang="en-US" sz="3200" b="1" dirty="0">
                <a:latin typeface="Helvetica" panose="020B0604020202020204" pitchFamily="34" charset="0"/>
                <a:ea typeface="Calibri" panose="020F0502020204030204" pitchFamily="34" charset="0"/>
                <a:cs typeface="Helvetica" panose="020B0604020202020204" pitchFamily="34" charset="0"/>
              </a:rPr>
              <a:t>Shashank Tripathi</a:t>
            </a:r>
            <a:r>
              <a:rPr lang="en-US" sz="3200" b="1" baseline="30000" dirty="0">
                <a:latin typeface="Helvetica" panose="020B0604020202020204" pitchFamily="34" charset="0"/>
                <a:ea typeface="Calibri" panose="020F0502020204030204" pitchFamily="34" charset="0"/>
                <a:cs typeface="Helvetica" panose="020B0604020202020204" pitchFamily="34" charset="0"/>
              </a:rPr>
              <a:t>1,2</a:t>
            </a:r>
            <a:r>
              <a:rPr lang="en-US" sz="3200" b="1" dirty="0" smtClean="0">
                <a:latin typeface="Helvetica" panose="020B0604020202020204" pitchFamily="34" charset="0"/>
                <a:ea typeface="Calibri" panose="020F0502020204030204" pitchFamily="34" charset="0"/>
                <a:cs typeface="Helvetica" panose="020B0604020202020204" pitchFamily="34" charset="0"/>
              </a:rPr>
              <a:t>, </a:t>
            </a:r>
            <a:r>
              <a:rPr lang="en-US" sz="3200" b="1" dirty="0">
                <a:latin typeface="Helvetica" panose="020B0604020202020204" pitchFamily="34" charset="0"/>
                <a:ea typeface="Calibri" panose="020F0502020204030204" pitchFamily="34" charset="0"/>
                <a:cs typeface="Helvetica" panose="020B0604020202020204" pitchFamily="34" charset="0"/>
              </a:rPr>
              <a:t>Luiz Gustavo dos </a:t>
            </a:r>
            <a:r>
              <a:rPr lang="en-US" sz="3200" b="1" dirty="0" err="1">
                <a:latin typeface="Helvetica" panose="020B0604020202020204" pitchFamily="34" charset="0"/>
                <a:ea typeface="Calibri" panose="020F0502020204030204" pitchFamily="34" charset="0"/>
                <a:cs typeface="Helvetica" panose="020B0604020202020204" pitchFamily="34" charset="0"/>
              </a:rPr>
              <a:t>Anjos</a:t>
            </a:r>
            <a:r>
              <a:rPr lang="en-US" sz="3200" b="1">
                <a:latin typeface="Helvetica" panose="020B0604020202020204" pitchFamily="34" charset="0"/>
                <a:ea typeface="Calibri" panose="020F0502020204030204" pitchFamily="34" charset="0"/>
                <a:cs typeface="Helvetica" panose="020B0604020202020204" pitchFamily="34" charset="0"/>
              </a:rPr>
              <a:t> Borges</a:t>
            </a:r>
            <a:r>
              <a:rPr lang="en-US" sz="3200" b="1" baseline="30000">
                <a:latin typeface="Helvetica" panose="020B0604020202020204" pitchFamily="34" charset="0"/>
                <a:ea typeface="Calibri" panose="020F0502020204030204" pitchFamily="34" charset="0"/>
                <a:cs typeface="Helvetica" panose="020B0604020202020204" pitchFamily="34" charset="0"/>
              </a:rPr>
              <a:t>1,2</a:t>
            </a:r>
            <a:r>
              <a:rPr lang="en-US" sz="3200" b="1">
                <a:latin typeface="Helvetica" panose="020B0604020202020204" pitchFamily="34" charset="0"/>
                <a:ea typeface="Calibri" panose="020F0502020204030204" pitchFamily="34" charset="0"/>
                <a:cs typeface="Helvetica" panose="020B0604020202020204" pitchFamily="34" charset="0"/>
              </a:rPr>
              <a:t>, Giuseppe </a:t>
            </a:r>
            <a:r>
              <a:rPr lang="en-US" sz="3200" b="1" dirty="0" smtClean="0">
                <a:latin typeface="Helvetica" panose="020B0604020202020204" pitchFamily="34" charset="0"/>
                <a:ea typeface="Calibri" panose="020F0502020204030204" pitchFamily="34" charset="0"/>
                <a:cs typeface="Helvetica" panose="020B0604020202020204" pitchFamily="34" charset="0"/>
              </a:rPr>
              <a:t>Pisanelli</a:t>
            </a:r>
            <a:r>
              <a:rPr lang="en-US" sz="3200" b="1" baseline="30000" dirty="0">
                <a:latin typeface="Helvetica" panose="020B0604020202020204" pitchFamily="34" charset="0"/>
                <a:ea typeface="Calibri" panose="020F0502020204030204" pitchFamily="34" charset="0"/>
                <a:cs typeface="Helvetica" panose="020B0604020202020204" pitchFamily="34" charset="0"/>
              </a:rPr>
              <a:t>1,2</a:t>
            </a:r>
            <a:r>
              <a:rPr lang="en-US" sz="3200" b="1" smtClean="0">
                <a:latin typeface="Helvetica" panose="020B0604020202020204" pitchFamily="34" charset="0"/>
                <a:ea typeface="Calibri" panose="020F0502020204030204" pitchFamily="34" charset="0"/>
                <a:cs typeface="Helvetica" panose="020B0604020202020204" pitchFamily="34" charset="0"/>
              </a:rPr>
              <a:t>, </a:t>
            </a:r>
            <a:r>
              <a:rPr lang="en-US" sz="3200" b="1" smtClean="0">
                <a:latin typeface="Helvetica" panose="020B0604020202020204" pitchFamily="34" charset="0"/>
                <a:ea typeface="Calibri" panose="020F0502020204030204" pitchFamily="34" charset="0"/>
                <a:cs typeface="Helvetica" panose="020B0604020202020204" pitchFamily="34" charset="0"/>
              </a:rPr>
              <a:t>Randy </a:t>
            </a:r>
            <a:r>
              <a:rPr lang="en-US" sz="3200" b="1" dirty="0">
                <a:latin typeface="Helvetica" panose="020B0604020202020204" pitchFamily="34" charset="0"/>
                <a:ea typeface="Calibri" panose="020F0502020204030204" pitchFamily="34" charset="0"/>
                <a:cs typeface="Helvetica" panose="020B0604020202020204" pitchFamily="34" charset="0"/>
              </a:rPr>
              <a:t>A. Albrecht</a:t>
            </a:r>
            <a:r>
              <a:rPr lang="en-US" sz="3200" b="1" baseline="30000" dirty="0">
                <a:latin typeface="Helvetica" panose="020B0604020202020204" pitchFamily="34" charset="0"/>
                <a:ea typeface="Calibri" panose="020F0502020204030204" pitchFamily="34" charset="0"/>
                <a:cs typeface="Helvetica" panose="020B0604020202020204" pitchFamily="34" charset="0"/>
              </a:rPr>
              <a:t>1,2</a:t>
            </a:r>
            <a:r>
              <a:rPr lang="en-US" sz="3200" b="1" dirty="0">
                <a:latin typeface="Helvetica" panose="020B0604020202020204" pitchFamily="34" charset="0"/>
                <a:ea typeface="Calibri" panose="020F0502020204030204" pitchFamily="34" charset="0"/>
                <a:cs typeface="Helvetica" panose="020B0604020202020204" pitchFamily="34" charset="0"/>
              </a:rPr>
              <a:t>, Adolfo García-Sastre</a:t>
            </a:r>
            <a:r>
              <a:rPr lang="en-US" sz="3200" b="1" baseline="30000" dirty="0">
                <a:latin typeface="Helvetica" panose="020B0604020202020204" pitchFamily="34" charset="0"/>
                <a:ea typeface="Calibri" panose="020F0502020204030204" pitchFamily="34" charset="0"/>
                <a:cs typeface="Helvetica" panose="020B0604020202020204" pitchFamily="34" charset="0"/>
              </a:rPr>
              <a:t>1,2,3</a:t>
            </a:r>
            <a:r>
              <a:rPr lang="en-US" sz="3200" b="1" dirty="0">
                <a:latin typeface="Helvetica" panose="020B0604020202020204" pitchFamily="34" charset="0"/>
                <a:ea typeface="Calibri" panose="020F0502020204030204" pitchFamily="34" charset="0"/>
                <a:cs typeface="Helvetica" panose="020B0604020202020204" pitchFamily="34" charset="0"/>
              </a:rPr>
              <a:t>, </a:t>
            </a:r>
          </a:p>
          <a:p>
            <a:pPr algn="ctr">
              <a:spcBef>
                <a:spcPts val="0"/>
              </a:spcBef>
              <a:spcAft>
                <a:spcPts val="0"/>
              </a:spcAft>
            </a:pPr>
            <a:endParaRPr lang="en-US" sz="2000" b="1" baseline="30000" dirty="0" smtClean="0">
              <a:latin typeface="Helvetica" panose="020B0604020202020204" pitchFamily="34" charset="0"/>
              <a:ea typeface="Calibri" panose="020F0502020204030204" pitchFamily="34" charset="0"/>
              <a:cs typeface="Helvetica" panose="020B0604020202020204" pitchFamily="34" charset="0"/>
            </a:endParaRPr>
          </a:p>
          <a:p>
            <a:pPr algn="ctr">
              <a:lnSpc>
                <a:spcPct val="150000"/>
              </a:lnSpc>
              <a:spcBef>
                <a:spcPts val="0"/>
              </a:spcBef>
              <a:spcAft>
                <a:spcPts val="0"/>
              </a:spcAft>
            </a:pPr>
            <a:r>
              <a:rPr lang="en-US" sz="2000" b="1" baseline="30000" dirty="0" smtClean="0">
                <a:latin typeface="Helvetica" panose="020B0604020202020204" pitchFamily="34" charset="0"/>
                <a:ea typeface="Calibri" panose="020F0502020204030204" pitchFamily="34" charset="0"/>
                <a:cs typeface="Helvetica" panose="020B0604020202020204" pitchFamily="34" charset="0"/>
              </a:rPr>
              <a:t>1</a:t>
            </a:r>
            <a:r>
              <a:rPr lang="en-US" sz="2000" b="1" dirty="0" smtClean="0">
                <a:latin typeface="Helvetica" panose="020B0604020202020204" pitchFamily="34" charset="0"/>
                <a:ea typeface="Calibri" panose="020F0502020204030204" pitchFamily="34" charset="0"/>
                <a:cs typeface="Helvetica" panose="020B0604020202020204" pitchFamily="34" charset="0"/>
              </a:rPr>
              <a:t>Department </a:t>
            </a:r>
            <a:r>
              <a:rPr lang="en-US" sz="2000" b="1" dirty="0">
                <a:latin typeface="Helvetica" panose="020B0604020202020204" pitchFamily="34" charset="0"/>
                <a:ea typeface="Calibri" panose="020F0502020204030204" pitchFamily="34" charset="0"/>
                <a:cs typeface="Helvetica" panose="020B0604020202020204" pitchFamily="34" charset="0"/>
              </a:rPr>
              <a:t>of Microbiology, Icahn School of Medicine at Mount Sinai, New York, NY, USA</a:t>
            </a:r>
          </a:p>
          <a:p>
            <a:pPr algn="ctr">
              <a:lnSpc>
                <a:spcPct val="150000"/>
              </a:lnSpc>
              <a:spcBef>
                <a:spcPts val="0"/>
              </a:spcBef>
              <a:spcAft>
                <a:spcPts val="0"/>
              </a:spcAft>
            </a:pPr>
            <a:r>
              <a:rPr lang="en-US" sz="2000" b="1" baseline="30000" dirty="0">
                <a:latin typeface="Helvetica" panose="020B0604020202020204" pitchFamily="34" charset="0"/>
                <a:ea typeface="Calibri" panose="020F0502020204030204" pitchFamily="34" charset="0"/>
                <a:cs typeface="Helvetica" panose="020B0604020202020204" pitchFamily="34" charset="0"/>
              </a:rPr>
              <a:t>2</a:t>
            </a:r>
            <a:r>
              <a:rPr lang="en-US" sz="2000" b="1" dirty="0">
                <a:latin typeface="Helvetica" panose="020B0604020202020204" pitchFamily="34" charset="0"/>
                <a:ea typeface="Calibri" panose="020F0502020204030204" pitchFamily="34" charset="0"/>
                <a:cs typeface="Helvetica" panose="020B0604020202020204" pitchFamily="34" charset="0"/>
              </a:rPr>
              <a:t>Global Health and Emerging Pathogens Institute, Icahn School of Medicine at Mount Sinai, New York, NY, USA</a:t>
            </a:r>
          </a:p>
          <a:p>
            <a:pPr algn="ctr">
              <a:lnSpc>
                <a:spcPct val="150000"/>
              </a:lnSpc>
              <a:spcBef>
                <a:spcPts val="0"/>
              </a:spcBef>
              <a:spcAft>
                <a:spcPts val="0"/>
              </a:spcAft>
            </a:pPr>
            <a:r>
              <a:rPr lang="en-US" sz="2000" b="1" baseline="30000" dirty="0">
                <a:latin typeface="Helvetica" panose="020B0604020202020204" pitchFamily="34" charset="0"/>
                <a:ea typeface="Calibri" panose="020F0502020204030204" pitchFamily="34" charset="0"/>
                <a:cs typeface="Helvetica" panose="020B0604020202020204" pitchFamily="34" charset="0"/>
              </a:rPr>
              <a:t>3</a:t>
            </a:r>
            <a:r>
              <a:rPr lang="en-US" sz="2000" b="1" dirty="0">
                <a:latin typeface="Helvetica" panose="020B0604020202020204" pitchFamily="34" charset="0"/>
                <a:ea typeface="Calibri" panose="020F0502020204030204" pitchFamily="34" charset="0"/>
                <a:cs typeface="Helvetica" panose="020B0604020202020204" pitchFamily="34" charset="0"/>
              </a:rPr>
              <a:t>Department of Medicine, Division of Infectious Diseases, Icahn School of Medicine at Mount Sinai, New York, NY, USA</a:t>
            </a: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661" y="2251501"/>
            <a:ext cx="2381394" cy="1739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33400" y="4191000"/>
            <a:ext cx="31798593" cy="5542533"/>
          </a:xfrm>
          <a:prstGeom prst="rect">
            <a:avLst/>
          </a:prstGeom>
          <a:solidFill>
            <a:schemeClr val="tx1"/>
          </a:solidFill>
          <a:ln>
            <a:solidFill>
              <a:srgbClr val="FFFF00"/>
            </a:solidFill>
            <a:prstDash val="solid"/>
          </a:ln>
        </p:spPr>
        <p:txBody>
          <a:bodyPr wrap="square" lIns="91429" tIns="45715" rIns="91429" bIns="45715">
            <a:spAutoFit/>
          </a:bodyPr>
          <a:lstStyle/>
          <a:p>
            <a:pPr algn="ctr">
              <a:lnSpc>
                <a:spcPts val="3500"/>
              </a:lnSpc>
              <a:spcBef>
                <a:spcPts val="0"/>
              </a:spcBef>
              <a:spcAft>
                <a:spcPts val="1000"/>
              </a:spcAft>
            </a:pPr>
            <a:r>
              <a:rPr lang="en-US" sz="2400" b="1" dirty="0" smtClean="0">
                <a:solidFill>
                  <a:schemeClr val="bg1"/>
                </a:solidFill>
                <a:latin typeface="Helvetica" panose="020B0604020202020204" pitchFamily="34" charset="0"/>
                <a:ea typeface="Calibri" panose="020F0502020204030204" pitchFamily="34" charset="0"/>
                <a:cs typeface="Helvetica" panose="020B0604020202020204" pitchFamily="34" charset="0"/>
              </a:rPr>
              <a:t>SUMMARY</a:t>
            </a:r>
          </a:p>
          <a:p>
            <a:pPr algn="just">
              <a:lnSpc>
                <a:spcPts val="3500"/>
              </a:lnSpc>
              <a:spcBef>
                <a:spcPts val="0"/>
              </a:spcBef>
              <a:spcAft>
                <a:spcPts val="1000"/>
              </a:spcAft>
            </a:pPr>
            <a:r>
              <a:rPr lang="en-US" sz="2400" b="1" u="sng" dirty="0" smtClean="0">
                <a:solidFill>
                  <a:schemeClr val="bg1"/>
                </a:solidFill>
                <a:latin typeface="Helvetica" panose="020B0604020202020204" pitchFamily="34" charset="0"/>
                <a:ea typeface="Calibri" panose="020F0502020204030204" pitchFamily="34" charset="0"/>
                <a:cs typeface="Helvetica" panose="020B0604020202020204" pitchFamily="34" charset="0"/>
              </a:rPr>
              <a:t>Background</a:t>
            </a:r>
            <a:r>
              <a:rPr lang="en-US" sz="2400" b="1" u="sng" dirty="0">
                <a:solidFill>
                  <a:schemeClr val="bg1"/>
                </a:solidFill>
                <a:latin typeface="Helvetica" panose="020B0604020202020204" pitchFamily="34" charset="0"/>
                <a:ea typeface="Calibri" panose="020F0502020204030204" pitchFamily="34" charset="0"/>
                <a:cs typeface="Helvetica" panose="020B0604020202020204" pitchFamily="34" charset="0"/>
              </a:rPr>
              <a:t>: </a:t>
            </a:r>
            <a:r>
              <a:rPr lang="en-US" sz="2400" b="1" dirty="0">
                <a:solidFill>
                  <a:schemeClr val="bg1"/>
                </a:solidFill>
                <a:latin typeface="Helvetica" panose="020B0604020202020204" pitchFamily="34" charset="0"/>
                <a:ea typeface="Calibri" panose="020F0502020204030204" pitchFamily="34" charset="0"/>
                <a:cs typeface="Helvetica" panose="020B0604020202020204" pitchFamily="34" charset="0"/>
              </a:rPr>
              <a:t>Live visualization of influenza A virus (IAV) structural proteins during the course of viral infection in cells is a much desired objective. </a:t>
            </a:r>
          </a:p>
          <a:p>
            <a:pPr algn="just">
              <a:lnSpc>
                <a:spcPts val="3500"/>
              </a:lnSpc>
              <a:spcBef>
                <a:spcPts val="0"/>
              </a:spcBef>
              <a:spcAft>
                <a:spcPts val="1000"/>
              </a:spcAft>
            </a:pPr>
            <a:r>
              <a:rPr lang="en-US" sz="2400" b="1" u="sng" dirty="0" smtClean="0">
                <a:solidFill>
                  <a:schemeClr val="bg1"/>
                </a:solidFill>
                <a:latin typeface="Helvetica" panose="020B0604020202020204" pitchFamily="34" charset="0"/>
                <a:ea typeface="Calibri" panose="020F0502020204030204" pitchFamily="34" charset="0"/>
                <a:cs typeface="Helvetica" panose="020B0604020202020204" pitchFamily="34" charset="0"/>
              </a:rPr>
              <a:t>Method</a:t>
            </a:r>
            <a:r>
              <a:rPr lang="en-US" sz="2400" b="1" u="sng" dirty="0">
                <a:solidFill>
                  <a:schemeClr val="bg1"/>
                </a:solidFill>
                <a:latin typeface="Helvetica" panose="020B0604020202020204" pitchFamily="34" charset="0"/>
                <a:ea typeface="Calibri" panose="020F0502020204030204" pitchFamily="34" charset="0"/>
                <a:cs typeface="Helvetica" panose="020B0604020202020204" pitchFamily="34" charset="0"/>
              </a:rPr>
              <a:t>: </a:t>
            </a:r>
            <a:r>
              <a:rPr lang="en-US" sz="2400" b="1" dirty="0">
                <a:solidFill>
                  <a:schemeClr val="bg1"/>
                </a:solidFill>
                <a:latin typeface="Helvetica" panose="020B0604020202020204" pitchFamily="34" charset="0"/>
                <a:ea typeface="Calibri" panose="020F0502020204030204" pitchFamily="34" charset="0"/>
                <a:cs typeface="Helvetica" panose="020B0604020202020204" pitchFamily="34" charset="0"/>
              </a:rPr>
              <a:t>To achieve this we engineered an IAV hemagglutinin (HA) segment (subtype H1) to express a Tetra Cysteine tag (TC tag), which allows intracellular labeling of the engineered protein with biarsenic dyes and subsequent fluorescence detection. We chose four different permissive sites in the HA segment for insertion of the tag sequence, and confirmed the expression and specific biarsenic labeling of the TC-tagged HA proteins. Next we tested the ability of the engineered HA proteins to form virus like particles (VLP). We could detect VLP formation by two TC-tagged HA proteins as evidenced by release of </a:t>
            </a:r>
            <a:r>
              <a:rPr lang="en-US" sz="2400" b="1" dirty="0" err="1">
                <a:solidFill>
                  <a:schemeClr val="bg1"/>
                </a:solidFill>
                <a:latin typeface="Helvetica" panose="020B0604020202020204" pitchFamily="34" charset="0"/>
                <a:ea typeface="Calibri" panose="020F0502020204030204" pitchFamily="34" charset="0"/>
                <a:cs typeface="Helvetica" panose="020B0604020202020204" pitchFamily="34" charset="0"/>
              </a:rPr>
              <a:t>hemagglutinating</a:t>
            </a:r>
            <a:r>
              <a:rPr lang="en-US" sz="2400" b="1" dirty="0">
                <a:solidFill>
                  <a:schemeClr val="bg1"/>
                </a:solidFill>
                <a:latin typeface="Helvetica" panose="020B0604020202020204" pitchFamily="34" charset="0"/>
                <a:ea typeface="Calibri" panose="020F0502020204030204" pitchFamily="34" charset="0"/>
                <a:cs typeface="Helvetica" panose="020B0604020202020204" pitchFamily="34" charset="0"/>
              </a:rPr>
              <a:t> particles from HA overexpressing cells that was comparable to that of wild type HA. Finally we tried to rescue replication competent influenza A virus expressing a TC tagged HA. </a:t>
            </a:r>
          </a:p>
          <a:p>
            <a:pPr algn="just">
              <a:lnSpc>
                <a:spcPts val="3500"/>
              </a:lnSpc>
              <a:spcBef>
                <a:spcPts val="0"/>
              </a:spcBef>
              <a:spcAft>
                <a:spcPts val="1000"/>
              </a:spcAft>
            </a:pPr>
            <a:r>
              <a:rPr lang="en-US" sz="2400" b="1" u="sng" dirty="0" smtClean="0">
                <a:solidFill>
                  <a:schemeClr val="bg1"/>
                </a:solidFill>
                <a:latin typeface="Helvetica" panose="020B0604020202020204" pitchFamily="34" charset="0"/>
                <a:ea typeface="Calibri" panose="020F0502020204030204" pitchFamily="34" charset="0"/>
                <a:cs typeface="Helvetica" panose="020B0604020202020204" pitchFamily="34" charset="0"/>
              </a:rPr>
              <a:t>Results</a:t>
            </a:r>
            <a:r>
              <a:rPr lang="en-US" sz="2400" b="1" u="sng" dirty="0">
                <a:solidFill>
                  <a:schemeClr val="bg1"/>
                </a:solidFill>
                <a:latin typeface="Helvetica" panose="020B0604020202020204" pitchFamily="34" charset="0"/>
                <a:ea typeface="Calibri" panose="020F0502020204030204" pitchFamily="34" charset="0"/>
                <a:cs typeface="Helvetica" panose="020B0604020202020204" pitchFamily="34" charset="0"/>
              </a:rPr>
              <a:t>: </a:t>
            </a:r>
            <a:r>
              <a:rPr lang="en-US" sz="2400" b="1" dirty="0">
                <a:solidFill>
                  <a:schemeClr val="bg1"/>
                </a:solidFill>
                <a:latin typeface="Helvetica" panose="020B0604020202020204" pitchFamily="34" charset="0"/>
                <a:ea typeface="Calibri" panose="020F0502020204030204" pitchFamily="34" charset="0"/>
                <a:cs typeface="Helvetica" panose="020B0604020202020204" pitchFamily="34" charset="0"/>
              </a:rPr>
              <a:t>We could rescue one recombinant virus with TC tag inserted in antigenic site b of HA, in A/Puerto Rico/8/1934(H1N1) background. This virus replicated an order of magnitude lower than the wild type virus in MDCK cells. We confirmed expression and biarsenic labelling of HA by immunofluorescence assay in cells infected with an HA-TC tag reporter IAV, but not in cells infected with wild-type IAV. Further, we have used this reporter virus to visualize HA expression and movement in IAV infected cells by live cell imaging. Also, </a:t>
            </a:r>
            <a:r>
              <a:rPr lang="en-US" sz="2400" b="1" dirty="0" err="1">
                <a:solidFill>
                  <a:schemeClr val="bg1"/>
                </a:solidFill>
                <a:latin typeface="Helvetica" panose="020B0604020202020204" pitchFamily="34" charset="0"/>
                <a:ea typeface="Calibri" panose="020F0502020204030204" pitchFamily="34" charset="0"/>
                <a:cs typeface="Helvetica" panose="020B0604020202020204" pitchFamily="34" charset="0"/>
              </a:rPr>
              <a:t>biarsenically</a:t>
            </a:r>
            <a:r>
              <a:rPr lang="en-US" sz="2400" b="1" dirty="0">
                <a:solidFill>
                  <a:schemeClr val="bg1"/>
                </a:solidFill>
                <a:latin typeface="Helvetica" panose="020B0604020202020204" pitchFamily="34" charset="0"/>
                <a:ea typeface="Calibri" panose="020F0502020204030204" pitchFamily="34" charset="0"/>
                <a:cs typeface="Helvetica" panose="020B0604020202020204" pitchFamily="34" charset="0"/>
              </a:rPr>
              <a:t> labelled virus particles were used to visualize virus entry. We are currently using this tool to study effects of host factor perturbations on HA movement during virus entry, assembly and budding. </a:t>
            </a:r>
          </a:p>
          <a:p>
            <a:pPr algn="just">
              <a:lnSpc>
                <a:spcPts val="3500"/>
              </a:lnSpc>
              <a:spcBef>
                <a:spcPts val="0"/>
              </a:spcBef>
              <a:spcAft>
                <a:spcPts val="1000"/>
              </a:spcAft>
            </a:pPr>
            <a:r>
              <a:rPr lang="en-US" sz="2400" b="1" u="sng" dirty="0" smtClean="0">
                <a:solidFill>
                  <a:schemeClr val="bg1"/>
                </a:solidFill>
                <a:latin typeface="Helvetica" panose="020B0604020202020204" pitchFamily="34" charset="0"/>
                <a:ea typeface="Calibri" panose="020F0502020204030204" pitchFamily="34" charset="0"/>
                <a:cs typeface="Helvetica" panose="020B0604020202020204" pitchFamily="34" charset="0"/>
              </a:rPr>
              <a:t>Conclusion</a:t>
            </a:r>
            <a:r>
              <a:rPr lang="en-US" sz="2400" b="1" u="sng" dirty="0">
                <a:solidFill>
                  <a:schemeClr val="bg1"/>
                </a:solidFill>
                <a:latin typeface="Helvetica" panose="020B0604020202020204" pitchFamily="34" charset="0"/>
                <a:ea typeface="Calibri" panose="020F0502020204030204" pitchFamily="34" charset="0"/>
                <a:cs typeface="Helvetica" panose="020B0604020202020204" pitchFamily="34" charset="0"/>
              </a:rPr>
              <a:t>: </a:t>
            </a:r>
            <a:r>
              <a:rPr lang="en-US" sz="2400" b="1" dirty="0">
                <a:solidFill>
                  <a:schemeClr val="bg1"/>
                </a:solidFill>
                <a:latin typeface="Helvetica" panose="020B0604020202020204" pitchFamily="34" charset="0"/>
                <a:ea typeface="Calibri" panose="020F0502020204030204" pitchFamily="34" charset="0"/>
                <a:cs typeface="Helvetica" panose="020B0604020202020204" pitchFamily="34" charset="0"/>
              </a:rPr>
              <a:t>This reporter virus is a versatile tool for studying viral life cycle events, virus-host interactions and anti-influenza drug screening.</a:t>
            </a:r>
          </a:p>
        </p:txBody>
      </p:sp>
      <p:grpSp>
        <p:nvGrpSpPr>
          <p:cNvPr id="11" name="Group 10"/>
          <p:cNvGrpSpPr/>
          <p:nvPr/>
        </p:nvGrpSpPr>
        <p:grpSpPr>
          <a:xfrm>
            <a:off x="8229600" y="10134599"/>
            <a:ext cx="7843009" cy="7607359"/>
            <a:chOff x="7035776" y="11695319"/>
            <a:chExt cx="7040881" cy="9829800"/>
          </a:xfrm>
        </p:grpSpPr>
        <p:sp>
          <p:nvSpPr>
            <p:cNvPr id="6" name="Rectangle 5"/>
            <p:cNvSpPr/>
            <p:nvPr/>
          </p:nvSpPr>
          <p:spPr>
            <a:xfrm>
              <a:off x="7092929" y="11695319"/>
              <a:ext cx="6889887" cy="9829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0978" y="12817958"/>
              <a:ext cx="4684998" cy="2477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TextBox 41"/>
            <p:cNvSpPr txBox="1"/>
            <p:nvPr/>
          </p:nvSpPr>
          <p:spPr>
            <a:xfrm>
              <a:off x="7035776" y="15340223"/>
              <a:ext cx="7040881" cy="435240"/>
            </a:xfrm>
            <a:prstGeom prst="rect">
              <a:avLst/>
            </a:prstGeom>
            <a:noFill/>
          </p:spPr>
          <p:txBody>
            <a:bodyPr wrap="square" rtlCol="0">
              <a:spAutoFit/>
            </a:bodyPr>
            <a:lstStyle/>
            <a:p>
              <a:pPr algn="ctr"/>
              <a:r>
                <a:rPr lang="en-US" sz="1400" b="1" dirty="0">
                  <a:solidFill>
                    <a:schemeClr val="bg1"/>
                  </a:solidFill>
                  <a:latin typeface="Helvetica" panose="020B0604020202020204" pitchFamily="34" charset="0"/>
                  <a:cs typeface="Helvetica" panose="020B0604020202020204" pitchFamily="34" charset="0"/>
                </a:rPr>
                <a:t>Science. 1998 Jul 10;281(5374):269-72</a:t>
              </a:r>
              <a:r>
                <a:rPr lang="en-US" sz="1400" b="1" dirty="0" smtClean="0">
                  <a:solidFill>
                    <a:schemeClr val="bg1"/>
                  </a:solidFill>
                  <a:latin typeface="Helvetica" panose="020B0604020202020204" pitchFamily="34" charset="0"/>
                  <a:cs typeface="Helvetica" panose="020B0604020202020204" pitchFamily="34" charset="0"/>
                </a:rPr>
                <a:t>. Griffin </a:t>
              </a:r>
              <a:r>
                <a:rPr lang="en-US" sz="1400" b="1" dirty="0">
                  <a:solidFill>
                    <a:schemeClr val="bg1"/>
                  </a:solidFill>
                  <a:latin typeface="Helvetica" panose="020B0604020202020204" pitchFamily="34" charset="0"/>
                  <a:cs typeface="Helvetica" panose="020B0604020202020204" pitchFamily="34" charset="0"/>
                </a:rPr>
                <a:t>BA1, Adams SR, Tsien RY.</a:t>
              </a:r>
            </a:p>
          </p:txBody>
        </p:sp>
        <p:pic>
          <p:nvPicPr>
            <p:cNvPr id="4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3659" y="19044070"/>
              <a:ext cx="1645808" cy="1556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4876" y="20916914"/>
              <a:ext cx="2629700" cy="524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73221" y="19273338"/>
              <a:ext cx="1638474" cy="1361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31725" y="20951582"/>
              <a:ext cx="2742012" cy="539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TextBox 46"/>
            <p:cNvSpPr txBox="1"/>
            <p:nvPr/>
          </p:nvSpPr>
          <p:spPr>
            <a:xfrm>
              <a:off x="8184012" y="18556994"/>
              <a:ext cx="1385453" cy="652859"/>
            </a:xfrm>
            <a:prstGeom prst="rect">
              <a:avLst/>
            </a:prstGeom>
            <a:noFill/>
          </p:spPr>
          <p:txBody>
            <a:bodyPr wrap="square" rtlCol="0">
              <a:spAutoFit/>
            </a:bodyPr>
            <a:lstStyle/>
            <a:p>
              <a:pPr algn="ctr"/>
              <a:r>
                <a:rPr lang="en-US" sz="2400" b="1" dirty="0" smtClean="0">
                  <a:solidFill>
                    <a:srgbClr val="008000"/>
                  </a:solidFill>
                </a:rPr>
                <a:t>FlAsH</a:t>
              </a:r>
              <a:endParaRPr lang="en-US" sz="2400" b="1" dirty="0">
                <a:solidFill>
                  <a:srgbClr val="008000"/>
                </a:solidFill>
              </a:endParaRPr>
            </a:p>
          </p:txBody>
        </p:sp>
        <p:sp>
          <p:nvSpPr>
            <p:cNvPr id="48" name="TextBox 47"/>
            <p:cNvSpPr txBox="1"/>
            <p:nvPr/>
          </p:nvSpPr>
          <p:spPr>
            <a:xfrm>
              <a:off x="11273883" y="18591419"/>
              <a:ext cx="1385453" cy="652859"/>
            </a:xfrm>
            <a:prstGeom prst="rect">
              <a:avLst/>
            </a:prstGeom>
            <a:noFill/>
          </p:spPr>
          <p:txBody>
            <a:bodyPr wrap="square" rtlCol="0">
              <a:spAutoFit/>
            </a:bodyPr>
            <a:lstStyle/>
            <a:p>
              <a:pPr algn="ctr"/>
              <a:r>
                <a:rPr lang="en-US" sz="2400" b="1" dirty="0" smtClean="0">
                  <a:solidFill>
                    <a:srgbClr val="FF0000"/>
                  </a:solidFill>
                </a:rPr>
                <a:t>ReAsH</a:t>
              </a:r>
              <a:endParaRPr lang="en-US" sz="2400" b="1" dirty="0">
                <a:solidFill>
                  <a:srgbClr val="FF0000"/>
                </a:solidFill>
              </a:endParaRPr>
            </a:p>
          </p:txBody>
        </p:sp>
        <p:pic>
          <p:nvPicPr>
            <p:cNvPr id="49"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91885" y="15984776"/>
              <a:ext cx="3424551" cy="252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TextBox 50"/>
            <p:cNvSpPr txBox="1"/>
            <p:nvPr/>
          </p:nvSpPr>
          <p:spPr>
            <a:xfrm>
              <a:off x="7573548" y="11886190"/>
              <a:ext cx="6191249" cy="652859"/>
            </a:xfrm>
            <a:prstGeom prst="rect">
              <a:avLst/>
            </a:prstGeom>
            <a:noFill/>
          </p:spPr>
          <p:txBody>
            <a:bodyPr wrap="square" rtlCol="0">
              <a:spAutoFit/>
            </a:bodyPr>
            <a:lstStyle/>
            <a:p>
              <a:pPr algn="ctr"/>
              <a:r>
                <a:rPr lang="en-US" sz="2400" b="1" dirty="0" smtClean="0">
                  <a:solidFill>
                    <a:schemeClr val="bg1"/>
                  </a:solidFill>
                  <a:latin typeface="Helvetica" panose="020B0604020202020204" pitchFamily="34" charset="0"/>
                  <a:cs typeface="Helvetica" panose="020B0604020202020204" pitchFamily="34" charset="0"/>
                </a:rPr>
                <a:t>Tetra Cysteine Tag: how it works</a:t>
              </a:r>
              <a:endParaRPr lang="en-US" sz="2400" b="1" dirty="0">
                <a:solidFill>
                  <a:schemeClr val="bg1"/>
                </a:solidFill>
                <a:latin typeface="Helvetica" panose="020B0604020202020204" pitchFamily="34" charset="0"/>
                <a:cs typeface="Helvetica" panose="020B0604020202020204" pitchFamily="34" charset="0"/>
              </a:endParaRPr>
            </a:p>
          </p:txBody>
        </p:sp>
      </p:grpSp>
      <p:grpSp>
        <p:nvGrpSpPr>
          <p:cNvPr id="5" name="Group 4"/>
          <p:cNvGrpSpPr/>
          <p:nvPr/>
        </p:nvGrpSpPr>
        <p:grpSpPr>
          <a:xfrm>
            <a:off x="16272818" y="10138093"/>
            <a:ext cx="16068444" cy="7634592"/>
            <a:chOff x="6858000" y="11734800"/>
            <a:chExt cx="13663978" cy="9814900"/>
          </a:xfrm>
        </p:grpSpPr>
        <p:sp>
          <p:nvSpPr>
            <p:cNvPr id="53" name="Rectangle 52"/>
            <p:cNvSpPr/>
            <p:nvPr/>
          </p:nvSpPr>
          <p:spPr>
            <a:xfrm>
              <a:off x="6858000" y="11734800"/>
              <a:ext cx="13663978" cy="98149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p:cNvSpPr txBox="1"/>
            <p:nvPr/>
          </p:nvSpPr>
          <p:spPr>
            <a:xfrm>
              <a:off x="9601204" y="11895176"/>
              <a:ext cx="8240853" cy="652859"/>
            </a:xfrm>
            <a:prstGeom prst="rect">
              <a:avLst/>
            </a:prstGeom>
            <a:noFill/>
          </p:spPr>
          <p:txBody>
            <a:bodyPr wrap="square" rtlCol="0">
              <a:spAutoFit/>
            </a:bodyPr>
            <a:lstStyle/>
            <a:p>
              <a:pPr algn="ctr"/>
              <a:r>
                <a:rPr lang="en-US" sz="2400" b="1" dirty="0" smtClean="0">
                  <a:solidFill>
                    <a:schemeClr val="bg1"/>
                  </a:solidFill>
                </a:rPr>
                <a:t>Site selection for Tag insertion</a:t>
              </a:r>
              <a:endParaRPr lang="en-US" sz="2400" b="1" dirty="0">
                <a:solidFill>
                  <a:schemeClr val="bg1"/>
                </a:solidFill>
              </a:endParaRPr>
            </a:p>
          </p:txBody>
        </p:sp>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73494" y="13127389"/>
              <a:ext cx="7108156" cy="326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72166" y="17652025"/>
              <a:ext cx="8305941" cy="2873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14794650" y="12604997"/>
              <a:ext cx="5474550" cy="3709779"/>
              <a:chOff x="13211175" y="10249429"/>
              <a:chExt cx="7286625" cy="3847571"/>
            </a:xfrm>
          </p:grpSpPr>
          <p:grpSp>
            <p:nvGrpSpPr>
              <p:cNvPr id="57" name="Group 56"/>
              <p:cNvGrpSpPr/>
              <p:nvPr/>
            </p:nvGrpSpPr>
            <p:grpSpPr>
              <a:xfrm>
                <a:off x="13211175" y="10339529"/>
                <a:ext cx="7286625" cy="3757471"/>
                <a:chOff x="685800" y="2043346"/>
                <a:chExt cx="7286625" cy="3757471"/>
              </a:xfrm>
            </p:grpSpPr>
            <p:pic>
              <p:nvPicPr>
                <p:cNvPr id="58" name="Picture 2" descr="An external file that holds a picture, illustration, etc.&#10;Object name is pnas.1320524110fig04.jpg"/>
                <p:cNvPicPr>
                  <a:picLocks noChangeAspect="1" noChangeArrowheads="1"/>
                </p:cNvPicPr>
                <p:nvPr/>
              </p:nvPicPr>
              <p:blipFill rotWithShape="1">
                <a:blip r:embed="rId13">
                  <a:extLst>
                    <a:ext uri="{28A0092B-C50C-407E-A947-70E740481C1C}">
                      <a14:useLocalDpi xmlns:a14="http://schemas.microsoft.com/office/drawing/2010/main" val="0"/>
                    </a:ext>
                  </a:extLst>
                </a:blip>
                <a:srcRect b="46016"/>
                <a:stretch/>
              </p:blipFill>
              <p:spPr bwMode="auto">
                <a:xfrm>
                  <a:off x="685800" y="2895600"/>
                  <a:ext cx="7286625" cy="2905217"/>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Connector 58"/>
                <p:cNvCxnSpPr/>
                <p:nvPr/>
              </p:nvCxnSpPr>
              <p:spPr>
                <a:xfrm flipV="1">
                  <a:off x="1668996" y="2397712"/>
                  <a:ext cx="4572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362200" y="2362200"/>
                  <a:ext cx="4572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147132" y="2397712"/>
                  <a:ext cx="4572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7130990" y="2397712"/>
                  <a:ext cx="457200"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1793288" y="2078857"/>
                  <a:ext cx="685799" cy="406265"/>
                </a:xfrm>
                <a:prstGeom prst="rect">
                  <a:avLst/>
                </a:prstGeom>
                <a:noFill/>
              </p:spPr>
              <p:txBody>
                <a:bodyPr wrap="square" rtlCol="0">
                  <a:spAutoFit/>
                </a:bodyPr>
                <a:lstStyle/>
                <a:p>
                  <a:pPr algn="ctr"/>
                  <a:r>
                    <a:rPr lang="en-US" sz="1200" dirty="0" smtClean="0">
                      <a:solidFill>
                        <a:schemeClr val="bg1"/>
                      </a:solidFill>
                    </a:rPr>
                    <a:t>Tag 1</a:t>
                  </a:r>
                  <a:endParaRPr lang="en-US" sz="1200" dirty="0">
                    <a:solidFill>
                      <a:schemeClr val="bg1"/>
                    </a:solidFill>
                  </a:endParaRPr>
                </a:p>
              </p:txBody>
            </p:sp>
            <p:sp>
              <p:nvSpPr>
                <p:cNvPr id="64" name="TextBox 63"/>
                <p:cNvSpPr txBox="1"/>
                <p:nvPr/>
              </p:nvSpPr>
              <p:spPr>
                <a:xfrm>
                  <a:off x="2473912" y="2043346"/>
                  <a:ext cx="685799" cy="406265"/>
                </a:xfrm>
                <a:prstGeom prst="rect">
                  <a:avLst/>
                </a:prstGeom>
                <a:noFill/>
              </p:spPr>
              <p:txBody>
                <a:bodyPr wrap="square" rtlCol="0">
                  <a:spAutoFit/>
                </a:bodyPr>
                <a:lstStyle/>
                <a:p>
                  <a:pPr algn="ctr"/>
                  <a:r>
                    <a:rPr lang="en-US" sz="1200" dirty="0" smtClean="0">
                      <a:solidFill>
                        <a:schemeClr val="bg1"/>
                      </a:solidFill>
                    </a:rPr>
                    <a:t>Tag 2</a:t>
                  </a:r>
                  <a:endParaRPr lang="en-US" sz="1200" dirty="0">
                    <a:solidFill>
                      <a:schemeClr val="bg1"/>
                    </a:solidFill>
                  </a:endParaRPr>
                </a:p>
              </p:txBody>
            </p:sp>
            <p:sp>
              <p:nvSpPr>
                <p:cNvPr id="65" name="TextBox 64"/>
                <p:cNvSpPr txBox="1"/>
                <p:nvPr/>
              </p:nvSpPr>
              <p:spPr>
                <a:xfrm>
                  <a:off x="3253669" y="2101790"/>
                  <a:ext cx="685799" cy="406265"/>
                </a:xfrm>
                <a:prstGeom prst="rect">
                  <a:avLst/>
                </a:prstGeom>
                <a:noFill/>
              </p:spPr>
              <p:txBody>
                <a:bodyPr wrap="square" rtlCol="0">
                  <a:spAutoFit/>
                </a:bodyPr>
                <a:lstStyle/>
                <a:p>
                  <a:pPr algn="ctr"/>
                  <a:r>
                    <a:rPr lang="en-US" sz="1200" dirty="0" smtClean="0">
                      <a:solidFill>
                        <a:schemeClr val="bg1"/>
                      </a:solidFill>
                    </a:rPr>
                    <a:t>Tag 3</a:t>
                  </a:r>
                  <a:endParaRPr lang="en-US" sz="1200" dirty="0">
                    <a:solidFill>
                      <a:schemeClr val="bg1"/>
                    </a:solidFill>
                  </a:endParaRPr>
                </a:p>
              </p:txBody>
            </p:sp>
            <p:sp>
              <p:nvSpPr>
                <p:cNvPr id="66" name="TextBox 65"/>
                <p:cNvSpPr txBox="1"/>
                <p:nvPr/>
              </p:nvSpPr>
              <p:spPr>
                <a:xfrm>
                  <a:off x="7239000" y="2101790"/>
                  <a:ext cx="685799" cy="406265"/>
                </a:xfrm>
                <a:prstGeom prst="rect">
                  <a:avLst/>
                </a:prstGeom>
                <a:noFill/>
              </p:spPr>
              <p:txBody>
                <a:bodyPr wrap="square" rtlCol="0">
                  <a:spAutoFit/>
                </a:bodyPr>
                <a:lstStyle/>
                <a:p>
                  <a:pPr algn="ctr"/>
                  <a:r>
                    <a:rPr lang="en-US" sz="1200" dirty="0" smtClean="0">
                      <a:solidFill>
                        <a:schemeClr val="bg1"/>
                      </a:solidFill>
                    </a:rPr>
                    <a:t>Tag 4</a:t>
                  </a:r>
                  <a:endParaRPr lang="en-US" sz="1200" dirty="0">
                    <a:solidFill>
                      <a:schemeClr val="bg1"/>
                    </a:solidFill>
                  </a:endParaRPr>
                </a:p>
              </p:txBody>
            </p:sp>
          </p:grpSp>
          <p:sp>
            <p:nvSpPr>
              <p:cNvPr id="67" name="Oval 66"/>
              <p:cNvSpPr/>
              <p:nvPr/>
            </p:nvSpPr>
            <p:spPr>
              <a:xfrm>
                <a:off x="15058659" y="10249429"/>
                <a:ext cx="733425" cy="4255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pic>
          <p:nvPicPr>
            <p:cNvPr id="103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706725" y="16314776"/>
              <a:ext cx="3724275" cy="377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540459" y="17383336"/>
              <a:ext cx="2981325" cy="348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a:off x="519871" y="10106187"/>
            <a:ext cx="7478203" cy="7648413"/>
            <a:chOff x="954470" y="11562628"/>
            <a:chExt cx="9953488" cy="7661821"/>
          </a:xfrm>
        </p:grpSpPr>
        <p:sp>
          <p:nvSpPr>
            <p:cNvPr id="8" name="Rectangle 7"/>
            <p:cNvSpPr/>
            <p:nvPr/>
          </p:nvSpPr>
          <p:spPr>
            <a:xfrm>
              <a:off x="954470" y="11562628"/>
              <a:ext cx="9763837" cy="76491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t="2725" b="25573"/>
            <a:stretch/>
          </p:blipFill>
          <p:spPr bwMode="auto">
            <a:xfrm>
              <a:off x="3760173" y="12315005"/>
              <a:ext cx="4674849" cy="2271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 name="TextBox 122"/>
            <p:cNvSpPr txBox="1"/>
            <p:nvPr/>
          </p:nvSpPr>
          <p:spPr>
            <a:xfrm>
              <a:off x="954471" y="11693257"/>
              <a:ext cx="9953487" cy="508722"/>
            </a:xfrm>
            <a:prstGeom prst="rect">
              <a:avLst/>
            </a:prstGeom>
            <a:noFill/>
          </p:spPr>
          <p:txBody>
            <a:bodyPr wrap="square" rtlCol="0">
              <a:spAutoFit/>
            </a:bodyPr>
            <a:lstStyle/>
            <a:p>
              <a:pPr algn="ctr"/>
              <a:r>
                <a:rPr lang="en-US" sz="2400" b="1" dirty="0" smtClean="0">
                  <a:solidFill>
                    <a:schemeClr val="bg1"/>
                  </a:solidFill>
                  <a:latin typeface="Helvetica" panose="020B0604020202020204" pitchFamily="34" charset="0"/>
                  <a:cs typeface="Helvetica" panose="020B0604020202020204" pitchFamily="34" charset="0"/>
                </a:rPr>
                <a:t>Influenza Virion</a:t>
              </a:r>
              <a:endParaRPr lang="en-US" sz="2400" b="1" dirty="0">
                <a:solidFill>
                  <a:schemeClr val="bg1"/>
                </a:solidFill>
                <a:latin typeface="Helvetica" panose="020B0604020202020204" pitchFamily="34" charset="0"/>
                <a:cs typeface="Helvetica" panose="020B0604020202020204" pitchFamily="34" charset="0"/>
              </a:endParaRPr>
            </a:p>
          </p:txBody>
        </p:sp>
        <p:sp>
          <p:nvSpPr>
            <p:cNvPr id="128" name="TextBox 127"/>
            <p:cNvSpPr txBox="1"/>
            <p:nvPr/>
          </p:nvSpPr>
          <p:spPr>
            <a:xfrm>
              <a:off x="3279144" y="14818734"/>
              <a:ext cx="5636902" cy="576551"/>
            </a:xfrm>
            <a:prstGeom prst="rect">
              <a:avLst/>
            </a:prstGeom>
            <a:noFill/>
          </p:spPr>
          <p:txBody>
            <a:bodyPr wrap="square" rtlCol="0">
              <a:spAutoFit/>
            </a:bodyPr>
            <a:lstStyle/>
            <a:p>
              <a:pPr algn="ctr"/>
              <a:r>
                <a:rPr lang="en-US" sz="1400" dirty="0">
                  <a:solidFill>
                    <a:schemeClr val="bg1"/>
                  </a:solidFill>
                  <a:latin typeface="Helvetica" panose="020B0604020202020204" pitchFamily="34" charset="0"/>
                  <a:cs typeface="Helvetica" panose="020B0604020202020204" pitchFamily="34" charset="0"/>
                </a:rPr>
                <a:t>Kanta Subbarao &amp; Tomy </a:t>
              </a:r>
              <a:r>
                <a:rPr lang="en-US" sz="1400" dirty="0" smtClean="0">
                  <a:solidFill>
                    <a:schemeClr val="bg1"/>
                  </a:solidFill>
                  <a:latin typeface="Helvetica" panose="020B0604020202020204" pitchFamily="34" charset="0"/>
                  <a:cs typeface="Helvetica" panose="020B0604020202020204" pitchFamily="34" charset="0"/>
                </a:rPr>
                <a:t>Joseph, </a:t>
              </a:r>
            </a:p>
            <a:p>
              <a:pPr algn="ctr"/>
              <a:r>
                <a:rPr lang="en-US" sz="1400" dirty="0" smtClean="0">
                  <a:solidFill>
                    <a:schemeClr val="bg1"/>
                  </a:solidFill>
                  <a:latin typeface="Helvetica" panose="020B0604020202020204" pitchFamily="34" charset="0"/>
                  <a:cs typeface="Helvetica" panose="020B0604020202020204" pitchFamily="34" charset="0"/>
                </a:rPr>
                <a:t>Nature </a:t>
              </a:r>
              <a:r>
                <a:rPr lang="en-US" sz="1400" dirty="0">
                  <a:solidFill>
                    <a:schemeClr val="bg1"/>
                  </a:solidFill>
                  <a:latin typeface="Helvetica" panose="020B0604020202020204" pitchFamily="34" charset="0"/>
                  <a:cs typeface="Helvetica" panose="020B0604020202020204" pitchFamily="34" charset="0"/>
                </a:rPr>
                <a:t>Reviews Immunology 7, </a:t>
              </a:r>
              <a:r>
                <a:rPr lang="en-US" sz="1400" dirty="0" smtClean="0">
                  <a:solidFill>
                    <a:schemeClr val="bg1"/>
                  </a:solidFill>
                  <a:latin typeface="Helvetica" panose="020B0604020202020204" pitchFamily="34" charset="0"/>
                  <a:cs typeface="Helvetica" panose="020B0604020202020204" pitchFamily="34" charset="0"/>
                </a:rPr>
                <a:t>267-278</a:t>
              </a:r>
              <a:endParaRPr lang="en-US" sz="1400" dirty="0">
                <a:solidFill>
                  <a:schemeClr val="bg1"/>
                </a:solidFill>
                <a:latin typeface="Helvetica" panose="020B0604020202020204" pitchFamily="34" charset="0"/>
                <a:cs typeface="Helvetica" panose="020B0604020202020204" pitchFamily="34" charset="0"/>
              </a:endParaRPr>
            </a:p>
          </p:txBody>
        </p:sp>
        <p:pic>
          <p:nvPicPr>
            <p:cNvPr id="129"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52579" y="15776583"/>
              <a:ext cx="8456095" cy="2675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0" name="TextBox 139"/>
            <p:cNvSpPr txBox="1"/>
            <p:nvPr/>
          </p:nvSpPr>
          <p:spPr>
            <a:xfrm>
              <a:off x="1008579" y="18715727"/>
              <a:ext cx="9606412" cy="508722"/>
            </a:xfrm>
            <a:prstGeom prst="rect">
              <a:avLst/>
            </a:prstGeom>
            <a:noFill/>
          </p:spPr>
          <p:txBody>
            <a:bodyPr wrap="square" rtlCol="0">
              <a:spAutoFit/>
            </a:bodyPr>
            <a:lstStyle/>
            <a:p>
              <a:pPr algn="ctr"/>
              <a:r>
                <a:rPr lang="en-US" sz="2400" b="1" dirty="0" smtClean="0">
                  <a:solidFill>
                    <a:schemeClr val="bg1"/>
                  </a:solidFill>
                  <a:latin typeface="Helvetica" panose="020B0604020202020204" pitchFamily="34" charset="0"/>
                  <a:cs typeface="Helvetica" panose="020B0604020202020204" pitchFamily="34" charset="0"/>
                </a:rPr>
                <a:t>Transport of IAV proteins to budding site</a:t>
              </a:r>
              <a:endParaRPr lang="en-US" sz="2400" b="1" dirty="0">
                <a:solidFill>
                  <a:schemeClr val="bg1"/>
                </a:solidFill>
                <a:latin typeface="Helvetica" panose="020B0604020202020204" pitchFamily="34" charset="0"/>
                <a:cs typeface="Helvetica" panose="020B0604020202020204" pitchFamily="34" charset="0"/>
              </a:endParaRPr>
            </a:p>
          </p:txBody>
        </p:sp>
      </p:grpSp>
      <p:grpSp>
        <p:nvGrpSpPr>
          <p:cNvPr id="25" name="Group 24"/>
          <p:cNvGrpSpPr/>
          <p:nvPr/>
        </p:nvGrpSpPr>
        <p:grpSpPr>
          <a:xfrm>
            <a:off x="533400" y="18037265"/>
            <a:ext cx="9758419" cy="6956335"/>
            <a:chOff x="11577581" y="21564600"/>
            <a:chExt cx="9758419" cy="7665383"/>
          </a:xfrm>
        </p:grpSpPr>
        <p:grpSp>
          <p:nvGrpSpPr>
            <p:cNvPr id="22" name="Group 21"/>
            <p:cNvGrpSpPr/>
            <p:nvPr/>
          </p:nvGrpSpPr>
          <p:grpSpPr>
            <a:xfrm>
              <a:off x="11577581" y="21564600"/>
              <a:ext cx="9758419" cy="7665383"/>
              <a:chOff x="12382189" y="27911872"/>
              <a:chExt cx="8871290" cy="6968530"/>
            </a:xfrm>
          </p:grpSpPr>
          <p:sp>
            <p:nvSpPr>
              <p:cNvPr id="141" name="Rectangle 140"/>
              <p:cNvSpPr/>
              <p:nvPr/>
            </p:nvSpPr>
            <p:spPr>
              <a:xfrm>
                <a:off x="12382189" y="27911872"/>
                <a:ext cx="8871290" cy="69685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p:cNvGrpSpPr/>
              <p:nvPr/>
            </p:nvGrpSpPr>
            <p:grpSpPr>
              <a:xfrm>
                <a:off x="13289794" y="28076390"/>
                <a:ext cx="7353822" cy="6129470"/>
                <a:chOff x="13289794" y="28076390"/>
                <a:chExt cx="7353822" cy="6129470"/>
              </a:xfrm>
            </p:grpSpPr>
            <p:pic>
              <p:nvPicPr>
                <p:cNvPr id="99" name="Picture 9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820200" y="31206813"/>
                  <a:ext cx="5529771" cy="2999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2"/>
                <p:cNvPicPr>
                  <a:picLocks noChangeAspect="1" noChangeArrowheads="1"/>
                </p:cNvPicPr>
                <p:nvPr/>
              </p:nvPicPr>
              <p:blipFill rotWithShape="1">
                <a:blip r:embed="rId19">
                  <a:extLst>
                    <a:ext uri="{28A0092B-C50C-407E-A947-70E740481C1C}">
                      <a14:useLocalDpi xmlns:a14="http://schemas.microsoft.com/office/drawing/2010/main" val="0"/>
                    </a:ext>
                  </a:extLst>
                </a:blip>
                <a:srcRect l="4762" t="27089" r="62302" b="48220"/>
                <a:stretch/>
              </p:blipFill>
              <p:spPr bwMode="auto">
                <a:xfrm>
                  <a:off x="13289794" y="29015833"/>
                  <a:ext cx="7353822" cy="1981200"/>
                </a:xfrm>
                <a:prstGeom prst="rect">
                  <a:avLst/>
                </a:prstGeom>
                <a:solidFill>
                  <a:srgbClr val="C00000"/>
                </a:solidFill>
                <a:ln>
                  <a:solidFill>
                    <a:srgbClr val="C00000"/>
                  </a:solidFill>
                </a:ln>
              </p:spPr>
            </p:pic>
            <p:sp>
              <p:nvSpPr>
                <p:cNvPr id="146" name="TextBox 145"/>
                <p:cNvSpPr txBox="1"/>
                <p:nvPr/>
              </p:nvSpPr>
              <p:spPr>
                <a:xfrm>
                  <a:off x="13453156" y="28076390"/>
                  <a:ext cx="7027098" cy="559582"/>
                </a:xfrm>
                <a:prstGeom prst="rect">
                  <a:avLst/>
                </a:prstGeom>
                <a:noFill/>
              </p:spPr>
              <p:txBody>
                <a:bodyPr wrap="square" lIns="91429" tIns="45715" rIns="91429" bIns="45715" rtlCol="0">
                  <a:spAutoFit/>
                </a:bodyPr>
                <a:lstStyle/>
                <a:p>
                  <a:pPr algn="ctr"/>
                  <a:r>
                    <a:rPr lang="en-US" sz="2400" b="1" dirty="0" smtClean="0">
                      <a:solidFill>
                        <a:schemeClr val="bg1"/>
                      </a:solidFill>
                      <a:latin typeface="Helvetica" panose="020B0604020202020204" pitchFamily="34" charset="0"/>
                      <a:cs typeface="Helvetica" panose="020B0604020202020204" pitchFamily="34" charset="0"/>
                    </a:rPr>
                    <a:t>Rescue and Characterization of PR8 HA-TC IAV</a:t>
                  </a:r>
                  <a:endParaRPr lang="en-US" sz="2400" b="1" dirty="0">
                    <a:solidFill>
                      <a:schemeClr val="bg1"/>
                    </a:solidFill>
                    <a:latin typeface="Helvetica" panose="020B0604020202020204" pitchFamily="34" charset="0"/>
                    <a:cs typeface="Helvetica" panose="020B0604020202020204" pitchFamily="34" charset="0"/>
                  </a:endParaRPr>
                </a:p>
              </p:txBody>
            </p:sp>
          </p:grpSp>
        </p:grpSp>
        <p:sp>
          <p:nvSpPr>
            <p:cNvPr id="101" name="TextBox 100"/>
            <p:cNvSpPr txBox="1"/>
            <p:nvPr/>
          </p:nvSpPr>
          <p:spPr>
            <a:xfrm>
              <a:off x="15004052" y="28431191"/>
              <a:ext cx="2229982" cy="451405"/>
            </a:xfrm>
            <a:prstGeom prst="rect">
              <a:avLst/>
            </a:prstGeom>
            <a:noFill/>
          </p:spPr>
          <p:txBody>
            <a:bodyPr wrap="square" rtlCol="0">
              <a:spAutoFit/>
            </a:bodyPr>
            <a:lstStyle/>
            <a:p>
              <a:pPr algn="ctr"/>
              <a:r>
                <a:rPr lang="en-US" sz="1400" b="1" dirty="0" smtClean="0">
                  <a:solidFill>
                    <a:schemeClr val="bg1"/>
                  </a:solidFill>
                  <a:latin typeface="Helvetica" panose="020B0604020202020204" pitchFamily="34" charset="0"/>
                  <a:cs typeface="Helvetica" panose="020B0604020202020204" pitchFamily="34" charset="0"/>
                </a:rPr>
                <a:t>0.1 </a:t>
              </a:r>
              <a:r>
                <a:rPr lang="en-US" sz="1600" b="1" dirty="0" smtClean="0">
                  <a:solidFill>
                    <a:schemeClr val="bg1"/>
                  </a:solidFill>
                  <a:latin typeface="Helvetica" panose="020B0604020202020204" pitchFamily="34" charset="0"/>
                  <a:cs typeface="Helvetica" panose="020B0604020202020204" pitchFamily="34" charset="0"/>
                </a:rPr>
                <a:t>MOI</a:t>
              </a:r>
              <a:r>
                <a:rPr lang="en-US" sz="1400" b="1" dirty="0" smtClean="0">
                  <a:solidFill>
                    <a:schemeClr val="bg1"/>
                  </a:solidFill>
                  <a:latin typeface="Helvetica" panose="020B0604020202020204" pitchFamily="34" charset="0"/>
                  <a:cs typeface="Helvetica" panose="020B0604020202020204" pitchFamily="34" charset="0"/>
                </a:rPr>
                <a:t>, MDCK cells</a:t>
              </a:r>
              <a:endParaRPr lang="en-US" sz="1400" b="1" dirty="0">
                <a:solidFill>
                  <a:schemeClr val="bg1"/>
                </a:solidFill>
                <a:latin typeface="Helvetica" panose="020B0604020202020204" pitchFamily="34" charset="0"/>
                <a:cs typeface="Helvetica" panose="020B0604020202020204" pitchFamily="34" charset="0"/>
              </a:endParaRPr>
            </a:p>
          </p:txBody>
        </p:sp>
      </p:grpSp>
      <p:grpSp>
        <p:nvGrpSpPr>
          <p:cNvPr id="23" name="Group 22"/>
          <p:cNvGrpSpPr/>
          <p:nvPr/>
        </p:nvGrpSpPr>
        <p:grpSpPr>
          <a:xfrm>
            <a:off x="533400" y="25400474"/>
            <a:ext cx="9786509" cy="6908326"/>
            <a:chOff x="990600" y="30883093"/>
            <a:chExt cx="9612087" cy="7267052"/>
          </a:xfrm>
        </p:grpSpPr>
        <p:sp>
          <p:nvSpPr>
            <p:cNvPr id="12" name="Rectangle 11"/>
            <p:cNvSpPr/>
            <p:nvPr/>
          </p:nvSpPr>
          <p:spPr>
            <a:xfrm>
              <a:off x="990600" y="30883093"/>
              <a:ext cx="9612087" cy="72670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2209003" y="31241514"/>
              <a:ext cx="8309647" cy="6676857"/>
              <a:chOff x="5751" y="17412"/>
              <a:chExt cx="9938120" cy="7981299"/>
            </a:xfrm>
          </p:grpSpPr>
          <p:sp>
            <p:nvSpPr>
              <p:cNvPr id="166" name="TextBox 165"/>
              <p:cNvSpPr txBox="1"/>
              <p:nvPr/>
            </p:nvSpPr>
            <p:spPr>
              <a:xfrm>
                <a:off x="5751" y="17412"/>
                <a:ext cx="8713180" cy="702424"/>
              </a:xfrm>
              <a:prstGeom prst="rect">
                <a:avLst/>
              </a:prstGeom>
              <a:noFill/>
            </p:spPr>
            <p:txBody>
              <a:bodyPr wrap="square" rtlCol="0">
                <a:spAutoFit/>
              </a:bodyPr>
              <a:lstStyle/>
              <a:p>
                <a:pPr algn="ctr"/>
                <a:r>
                  <a:rPr lang="en-US" sz="2400" b="1" dirty="0" smtClean="0">
                    <a:solidFill>
                      <a:schemeClr val="bg1"/>
                    </a:solidFill>
                    <a:latin typeface="Helvetica" panose="020B0604020202020204" pitchFamily="34" charset="0"/>
                    <a:cs typeface="Helvetica" panose="020B0604020202020204" pitchFamily="34" charset="0"/>
                  </a:rPr>
                  <a:t>Comparison of WT PR8 and HA-TC PR8 viruses</a:t>
                </a:r>
                <a:endParaRPr lang="en-US" sz="2400" b="1" dirty="0">
                  <a:solidFill>
                    <a:schemeClr val="bg1"/>
                  </a:solidFill>
                  <a:latin typeface="Helvetica" panose="020B0604020202020204" pitchFamily="34" charset="0"/>
                  <a:cs typeface="Helvetica" panose="020B0604020202020204" pitchFamily="34" charset="0"/>
                </a:endParaRPr>
              </a:p>
            </p:txBody>
          </p:sp>
          <p:pic>
            <p:nvPicPr>
              <p:cNvPr id="168" name="Picture 3" descr="D:\Reporter Virus\Data\PR8 vs HATC Entry\hatc-1_RGB_0006.tif"/>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911344" y="4037568"/>
                <a:ext cx="1889256" cy="141694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69" name="Picture 4" descr="D:\Reporter Virus\Data\PR8 vs HATC Entry\hatc-1_RGB_0004.ti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911344" y="2133600"/>
                <a:ext cx="1889256" cy="141694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70" name="TextBox 169"/>
              <p:cNvSpPr txBox="1"/>
              <p:nvPr/>
            </p:nvSpPr>
            <p:spPr>
              <a:xfrm>
                <a:off x="2979672" y="5485367"/>
                <a:ext cx="1752600" cy="561939"/>
              </a:xfrm>
              <a:prstGeom prst="rect">
                <a:avLst/>
              </a:prstGeom>
              <a:noFill/>
            </p:spPr>
            <p:txBody>
              <a:bodyPr wrap="square" rtlCol="0">
                <a:spAutoFit/>
              </a:bodyPr>
              <a:lstStyle/>
              <a:p>
                <a:pPr algn="ctr"/>
                <a:r>
                  <a:rPr lang="en-US" sz="1800" b="1" dirty="0" smtClean="0">
                    <a:solidFill>
                      <a:schemeClr val="bg1"/>
                    </a:solidFill>
                    <a:latin typeface="Helvetica" panose="020B0604020202020204" pitchFamily="34" charset="0"/>
                    <a:cs typeface="Helvetica" panose="020B0604020202020204" pitchFamily="34" charset="0"/>
                  </a:rPr>
                  <a:t>HA-TC PR8</a:t>
                </a:r>
                <a:endParaRPr lang="en-US" sz="1800" b="1" dirty="0">
                  <a:solidFill>
                    <a:schemeClr val="bg1"/>
                  </a:solidFill>
                  <a:latin typeface="Helvetica" panose="020B0604020202020204" pitchFamily="34" charset="0"/>
                  <a:cs typeface="Helvetica" panose="020B0604020202020204" pitchFamily="34" charset="0"/>
                </a:endParaRPr>
              </a:p>
            </p:txBody>
          </p:sp>
          <p:sp>
            <p:nvSpPr>
              <p:cNvPr id="171" name="TextBox 170"/>
              <p:cNvSpPr txBox="1"/>
              <p:nvPr/>
            </p:nvSpPr>
            <p:spPr>
              <a:xfrm>
                <a:off x="2979672" y="3581400"/>
                <a:ext cx="1752600" cy="561939"/>
              </a:xfrm>
              <a:prstGeom prst="rect">
                <a:avLst/>
              </a:prstGeom>
              <a:noFill/>
            </p:spPr>
            <p:txBody>
              <a:bodyPr wrap="square" rtlCol="0">
                <a:spAutoFit/>
              </a:bodyPr>
              <a:lstStyle/>
              <a:p>
                <a:pPr algn="ctr"/>
                <a:r>
                  <a:rPr lang="en-US" sz="1800" b="1" dirty="0" smtClean="0">
                    <a:solidFill>
                      <a:schemeClr val="bg1"/>
                    </a:solidFill>
                    <a:latin typeface="Helvetica" panose="020B0604020202020204" pitchFamily="34" charset="0"/>
                    <a:cs typeface="Helvetica" panose="020B0604020202020204" pitchFamily="34" charset="0"/>
                  </a:rPr>
                  <a:t>WT PR8</a:t>
                </a:r>
                <a:endParaRPr lang="en-US" sz="1800" b="1" dirty="0">
                  <a:solidFill>
                    <a:schemeClr val="bg1"/>
                  </a:solidFill>
                  <a:latin typeface="Helvetica" panose="020B0604020202020204" pitchFamily="34" charset="0"/>
                  <a:cs typeface="Helvetica" panose="020B0604020202020204" pitchFamily="34" charset="0"/>
                </a:endParaRPr>
              </a:p>
            </p:txBody>
          </p:sp>
          <p:sp>
            <p:nvSpPr>
              <p:cNvPr id="172" name="TextBox 171"/>
              <p:cNvSpPr txBox="1"/>
              <p:nvPr/>
            </p:nvSpPr>
            <p:spPr>
              <a:xfrm>
                <a:off x="529084" y="6539811"/>
                <a:ext cx="3120279" cy="561939"/>
              </a:xfrm>
              <a:prstGeom prst="rect">
                <a:avLst/>
              </a:prstGeom>
              <a:noFill/>
            </p:spPr>
            <p:txBody>
              <a:bodyPr wrap="square" rtlCol="0">
                <a:spAutoFit/>
              </a:bodyPr>
              <a:lstStyle/>
              <a:p>
                <a:pPr algn="ctr"/>
                <a:r>
                  <a:rPr lang="en-US" sz="1800" dirty="0" smtClean="0">
                    <a:solidFill>
                      <a:schemeClr val="bg1"/>
                    </a:solidFill>
                    <a:latin typeface="Helvetica" panose="020B0604020202020204" pitchFamily="34" charset="0"/>
                    <a:cs typeface="Helvetica" panose="020B0604020202020204" pitchFamily="34" charset="0"/>
                  </a:rPr>
                  <a:t>5 MOI, MDCK, 4h p.i.</a:t>
                </a:r>
                <a:endParaRPr lang="en-US" sz="1800" dirty="0">
                  <a:solidFill>
                    <a:schemeClr val="bg1"/>
                  </a:solidFill>
                  <a:latin typeface="Helvetica" panose="020B0604020202020204" pitchFamily="34" charset="0"/>
                  <a:cs typeface="Helvetica" panose="020B0604020202020204" pitchFamily="34" charset="0"/>
                </a:endParaRPr>
              </a:p>
            </p:txBody>
          </p:sp>
          <p:pic>
            <p:nvPicPr>
              <p:cNvPr id="173"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942803" y="1948571"/>
                <a:ext cx="3331846" cy="4411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 name="TextBox 173"/>
              <p:cNvSpPr txBox="1"/>
              <p:nvPr/>
            </p:nvSpPr>
            <p:spPr>
              <a:xfrm>
                <a:off x="6173552" y="6559990"/>
                <a:ext cx="3770319" cy="561939"/>
              </a:xfrm>
              <a:prstGeom prst="rect">
                <a:avLst/>
              </a:prstGeom>
              <a:noFill/>
            </p:spPr>
            <p:txBody>
              <a:bodyPr wrap="square" rtlCol="0">
                <a:spAutoFit/>
              </a:bodyPr>
              <a:lstStyle/>
              <a:p>
                <a:pPr algn="ctr"/>
                <a:r>
                  <a:rPr lang="en-US" sz="1800" dirty="0" smtClean="0">
                    <a:solidFill>
                      <a:schemeClr val="bg1"/>
                    </a:solidFill>
                    <a:latin typeface="Helvetica" panose="020B0604020202020204" pitchFamily="34" charset="0"/>
                    <a:cs typeface="Helvetica" panose="020B0604020202020204" pitchFamily="34" charset="0"/>
                  </a:rPr>
                  <a:t>5 MOI, MDCK, 16h p.i.</a:t>
                </a:r>
                <a:endParaRPr lang="en-US" sz="1800" dirty="0">
                  <a:solidFill>
                    <a:schemeClr val="bg1"/>
                  </a:solidFill>
                  <a:latin typeface="Helvetica" panose="020B0604020202020204" pitchFamily="34" charset="0"/>
                  <a:cs typeface="Helvetica" panose="020B0604020202020204" pitchFamily="34" charset="0"/>
                </a:endParaRPr>
              </a:p>
            </p:txBody>
          </p:sp>
          <p:cxnSp>
            <p:nvCxnSpPr>
              <p:cNvPr id="175" name="Straight Connector 174"/>
              <p:cNvCxnSpPr/>
              <p:nvPr/>
            </p:nvCxnSpPr>
            <p:spPr>
              <a:xfrm>
                <a:off x="5532501" y="888487"/>
                <a:ext cx="76200" cy="680543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76" name="TextBox 175"/>
              <p:cNvSpPr txBox="1"/>
              <p:nvPr/>
            </p:nvSpPr>
            <p:spPr>
              <a:xfrm>
                <a:off x="599610" y="7296287"/>
                <a:ext cx="2800388" cy="702424"/>
              </a:xfrm>
              <a:prstGeom prst="rect">
                <a:avLst/>
              </a:prstGeom>
              <a:noFill/>
            </p:spPr>
            <p:txBody>
              <a:bodyPr wrap="square" rtlCol="0">
                <a:spAutoFit/>
              </a:bodyPr>
              <a:lstStyle/>
              <a:p>
                <a:pPr algn="ctr"/>
                <a:r>
                  <a:rPr lang="en-US" sz="2400" b="1" dirty="0" smtClean="0">
                    <a:solidFill>
                      <a:schemeClr val="bg1"/>
                    </a:solidFill>
                    <a:latin typeface="Helvetica" panose="020B0604020202020204" pitchFamily="34" charset="0"/>
                    <a:cs typeface="Helvetica" panose="020B0604020202020204" pitchFamily="34" charset="0"/>
                  </a:rPr>
                  <a:t>Virus Entry</a:t>
                </a:r>
                <a:endParaRPr lang="en-US" sz="2400" b="1" dirty="0">
                  <a:solidFill>
                    <a:schemeClr val="bg1"/>
                  </a:solidFill>
                  <a:latin typeface="Helvetica" panose="020B0604020202020204" pitchFamily="34" charset="0"/>
                  <a:cs typeface="Helvetica" panose="020B0604020202020204" pitchFamily="34" charset="0"/>
                </a:endParaRPr>
              </a:p>
            </p:txBody>
          </p:sp>
          <p:sp>
            <p:nvSpPr>
              <p:cNvPr id="177" name="TextBox 176"/>
              <p:cNvSpPr txBox="1"/>
              <p:nvPr/>
            </p:nvSpPr>
            <p:spPr>
              <a:xfrm>
                <a:off x="6627441" y="7296286"/>
                <a:ext cx="2800388" cy="702424"/>
              </a:xfrm>
              <a:prstGeom prst="rect">
                <a:avLst/>
              </a:prstGeom>
              <a:noFill/>
            </p:spPr>
            <p:txBody>
              <a:bodyPr wrap="square" rtlCol="0">
                <a:spAutoFit/>
              </a:bodyPr>
              <a:lstStyle/>
              <a:p>
                <a:pPr algn="ctr"/>
                <a:r>
                  <a:rPr lang="en-US" sz="2400" b="1" dirty="0" smtClean="0">
                    <a:solidFill>
                      <a:schemeClr val="bg1"/>
                    </a:solidFill>
                    <a:latin typeface="Helvetica" panose="020B0604020202020204" pitchFamily="34" charset="0"/>
                    <a:cs typeface="Helvetica" panose="020B0604020202020204" pitchFamily="34" charset="0"/>
                  </a:rPr>
                  <a:t>Virus Release</a:t>
                </a:r>
                <a:endParaRPr lang="en-US" sz="2400" b="1" dirty="0">
                  <a:solidFill>
                    <a:schemeClr val="bg1"/>
                  </a:solidFill>
                  <a:latin typeface="Helvetica" panose="020B0604020202020204" pitchFamily="34" charset="0"/>
                  <a:cs typeface="Helvetica" panose="020B0604020202020204" pitchFamily="34" charset="0"/>
                </a:endParaRPr>
              </a:p>
            </p:txBody>
          </p:sp>
        </p:grpSp>
        <p:pic>
          <p:nvPicPr>
            <p:cNvPr id="16"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415436" y="32576645"/>
              <a:ext cx="2462292" cy="404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6" name="Group 25"/>
          <p:cNvGrpSpPr/>
          <p:nvPr/>
        </p:nvGrpSpPr>
        <p:grpSpPr>
          <a:xfrm>
            <a:off x="10714684" y="18037265"/>
            <a:ext cx="9758419" cy="6956335"/>
            <a:chOff x="22169381" y="21564600"/>
            <a:chExt cx="9758419" cy="7665383"/>
          </a:xfrm>
        </p:grpSpPr>
        <p:sp>
          <p:nvSpPr>
            <p:cNvPr id="195" name="Rectangle 194"/>
            <p:cNvSpPr/>
            <p:nvPr/>
          </p:nvSpPr>
          <p:spPr>
            <a:xfrm>
              <a:off x="22169381" y="21564600"/>
              <a:ext cx="9758419" cy="76653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6" name="Group 195"/>
            <p:cNvGrpSpPr/>
            <p:nvPr/>
          </p:nvGrpSpPr>
          <p:grpSpPr>
            <a:xfrm>
              <a:off x="22555200" y="22263970"/>
              <a:ext cx="9144000" cy="6518115"/>
              <a:chOff x="-956" y="654989"/>
              <a:chExt cx="9144000" cy="6518115"/>
            </a:xfrm>
          </p:grpSpPr>
          <p:sp>
            <p:nvSpPr>
              <p:cNvPr id="198" name="TextBox 197"/>
              <p:cNvSpPr txBox="1"/>
              <p:nvPr/>
            </p:nvSpPr>
            <p:spPr>
              <a:xfrm>
                <a:off x="680123" y="654989"/>
                <a:ext cx="8012354" cy="615553"/>
              </a:xfrm>
              <a:prstGeom prst="rect">
                <a:avLst/>
              </a:prstGeom>
              <a:noFill/>
            </p:spPr>
            <p:txBody>
              <a:bodyPr wrap="square" rtlCol="0">
                <a:spAutoFit/>
              </a:bodyPr>
              <a:lstStyle/>
              <a:p>
                <a:pPr algn="ctr"/>
                <a:r>
                  <a:rPr lang="en-US" sz="2400" b="1" dirty="0" smtClean="0">
                    <a:solidFill>
                      <a:schemeClr val="bg1"/>
                    </a:solidFill>
                    <a:latin typeface="Helvetica" panose="020B0604020202020204" pitchFamily="34" charset="0"/>
                    <a:cs typeface="Helvetica" panose="020B0604020202020204" pitchFamily="34" charset="0"/>
                  </a:rPr>
                  <a:t>Biarsenic  labeling of HA in HA-TC IAV infected cells</a:t>
                </a:r>
                <a:endParaRPr lang="en-US" sz="2400" b="1" dirty="0">
                  <a:solidFill>
                    <a:schemeClr val="bg1"/>
                  </a:solidFill>
                  <a:latin typeface="Helvetica" panose="020B0604020202020204" pitchFamily="34" charset="0"/>
                  <a:cs typeface="Helvetica" panose="020B0604020202020204" pitchFamily="34" charset="0"/>
                </a:endParaRPr>
              </a:p>
            </p:txBody>
          </p:sp>
          <p:pic>
            <p:nvPicPr>
              <p:cNvPr id="199" name="Picture 2" descr="D:\Reporter Virus\Data\evos\2 um BAL inf DAPI.tif"/>
              <p:cNvPicPr>
                <a:picLocks noChangeAspect="1" noChangeArrowheads="1"/>
              </p:cNvPicPr>
              <p:nvPr/>
            </p:nvPicPr>
            <p:blipFill>
              <a:blip r:embed="rId24" cstate="print">
                <a:extLst>
                  <a:ext uri="{BEBA8EAE-BF5A-486C-A8C5-ECC9F3942E4B}">
                    <a14:imgProps xmlns:a14="http://schemas.microsoft.com/office/drawing/2010/main">
                      <a14:imgLayer r:embed="rId25">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35743" y="4336104"/>
                <a:ext cx="2819401" cy="21145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0" name="Picture 3" descr="D:\Reporter Virus\Data\evos\2 um BAL inf GFP.tif"/>
              <p:cNvPicPr>
                <a:picLocks noChangeAspect="1" noChangeArrowheads="1"/>
              </p:cNvPicPr>
              <p:nvPr/>
            </p:nvPicPr>
            <p:blipFill>
              <a:blip r:embed="rId26" cstate="print">
                <a:extLst>
                  <a:ext uri="{BEBA8EAE-BF5A-486C-A8C5-ECC9F3942E4B}">
                    <a14:imgProps xmlns:a14="http://schemas.microsoft.com/office/drawing/2010/main">
                      <a14:imgLayer r:embed="rId2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48444" y="2033214"/>
                <a:ext cx="2819401" cy="21145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1" name="Picture 5" descr="D:\Reporter Virus\Data\evos\2 um BAL inf Merge.tif"/>
              <p:cNvPicPr>
                <a:picLocks noChangeAspect="1" noChangeArrowheads="1"/>
              </p:cNvPicPr>
              <p:nvPr/>
            </p:nvPicPr>
            <p:blipFill>
              <a:blip r:embed="rId28" cstate="print">
                <a:extLst>
                  <a:ext uri="{BEBA8EAE-BF5A-486C-A8C5-ECC9F3942E4B}">
                    <a14:imgProps xmlns:a14="http://schemas.microsoft.com/office/drawing/2010/main">
                      <a14:imgLayer r:embed="rId2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768491" y="4336104"/>
                <a:ext cx="2819401" cy="21145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2" name="Picture 6" descr="D:\Reporter Virus\Data\evos\2 um BAL inf RFP.tif"/>
              <p:cNvPicPr>
                <a:picLocks noChangeAspect="1" noChangeArrowheads="1"/>
              </p:cNvPicPr>
              <p:nvPr/>
            </p:nvPicPr>
            <p:blipFill>
              <a:blip r:embed="rId30" cstate="print">
                <a:extLst>
                  <a:ext uri="{BEBA8EAE-BF5A-486C-A8C5-ECC9F3942E4B}">
                    <a14:imgProps xmlns:a14="http://schemas.microsoft.com/office/drawing/2010/main">
                      <a14:imgLayer r:embed="rId3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789012" y="2033214"/>
                <a:ext cx="2819401" cy="21145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03" name="TextBox 202"/>
              <p:cNvSpPr txBox="1"/>
              <p:nvPr/>
            </p:nvSpPr>
            <p:spPr>
              <a:xfrm>
                <a:off x="3200400" y="6721699"/>
                <a:ext cx="2770909" cy="451405"/>
              </a:xfrm>
              <a:prstGeom prst="rect">
                <a:avLst/>
              </a:prstGeom>
              <a:noFill/>
            </p:spPr>
            <p:txBody>
              <a:bodyPr wrap="square" rtlCol="0">
                <a:spAutoFit/>
              </a:bodyPr>
              <a:lstStyle/>
              <a:p>
                <a:pPr algn="ctr"/>
                <a:r>
                  <a:rPr lang="en-US" sz="1600" b="1" dirty="0" smtClean="0">
                    <a:solidFill>
                      <a:schemeClr val="bg1"/>
                    </a:solidFill>
                    <a:latin typeface="Helvetica" panose="020B0604020202020204" pitchFamily="34" charset="0"/>
                    <a:cs typeface="Helvetica" panose="020B0604020202020204" pitchFamily="34" charset="0"/>
                  </a:rPr>
                  <a:t>0.1 MOI, MDCK, 24h p.i.</a:t>
                </a:r>
                <a:endParaRPr lang="en-US" sz="1600" b="1" dirty="0">
                  <a:solidFill>
                    <a:schemeClr val="bg1"/>
                  </a:solidFill>
                  <a:latin typeface="Helvetica" panose="020B0604020202020204" pitchFamily="34" charset="0"/>
                  <a:cs typeface="Helvetica" panose="020B0604020202020204" pitchFamily="34" charset="0"/>
                </a:endParaRPr>
              </a:p>
            </p:txBody>
          </p:sp>
          <p:sp>
            <p:nvSpPr>
              <p:cNvPr id="204" name="TextBox 203"/>
              <p:cNvSpPr txBox="1"/>
              <p:nvPr/>
            </p:nvSpPr>
            <p:spPr>
              <a:xfrm>
                <a:off x="-956" y="2905822"/>
                <a:ext cx="1524001" cy="451405"/>
              </a:xfrm>
              <a:prstGeom prst="rect">
                <a:avLst/>
              </a:prstGeom>
              <a:noFill/>
            </p:spPr>
            <p:txBody>
              <a:bodyPr wrap="square" rtlCol="0">
                <a:spAutoFit/>
              </a:bodyPr>
              <a:lstStyle/>
              <a:p>
                <a:pPr algn="r"/>
                <a:r>
                  <a:rPr lang="en-US" sz="1600" b="1" dirty="0" smtClean="0">
                    <a:solidFill>
                      <a:schemeClr val="bg1"/>
                    </a:solidFill>
                    <a:latin typeface="Helvetica" panose="020B0604020202020204" pitchFamily="34" charset="0"/>
                    <a:cs typeface="Helvetica" panose="020B0604020202020204" pitchFamily="34" charset="0"/>
                  </a:rPr>
                  <a:t>anti HA Ab</a:t>
                </a:r>
                <a:endParaRPr lang="en-US" sz="1600" b="1" dirty="0">
                  <a:solidFill>
                    <a:schemeClr val="bg1"/>
                  </a:solidFill>
                  <a:latin typeface="Helvetica" panose="020B0604020202020204" pitchFamily="34" charset="0"/>
                  <a:cs typeface="Helvetica" panose="020B0604020202020204" pitchFamily="34" charset="0"/>
                </a:endParaRPr>
              </a:p>
            </p:txBody>
          </p:sp>
          <p:sp>
            <p:nvSpPr>
              <p:cNvPr id="205" name="TextBox 204"/>
              <p:cNvSpPr txBox="1"/>
              <p:nvPr/>
            </p:nvSpPr>
            <p:spPr>
              <a:xfrm>
                <a:off x="7619043" y="2874721"/>
                <a:ext cx="1524001" cy="451405"/>
              </a:xfrm>
              <a:prstGeom prst="rect">
                <a:avLst/>
              </a:prstGeom>
              <a:noFill/>
            </p:spPr>
            <p:txBody>
              <a:bodyPr wrap="square" rtlCol="0">
                <a:spAutoFit/>
              </a:bodyPr>
              <a:lstStyle/>
              <a:p>
                <a:r>
                  <a:rPr lang="en-US" sz="1600" b="1" dirty="0" smtClean="0">
                    <a:solidFill>
                      <a:schemeClr val="bg1"/>
                    </a:solidFill>
                    <a:latin typeface="Helvetica" panose="020B0604020202020204" pitchFamily="34" charset="0"/>
                    <a:cs typeface="Helvetica" panose="020B0604020202020204" pitchFamily="34" charset="0"/>
                  </a:rPr>
                  <a:t>ReAsh Dye</a:t>
                </a:r>
                <a:endParaRPr lang="en-US" sz="1600" b="1" dirty="0">
                  <a:solidFill>
                    <a:schemeClr val="bg1"/>
                  </a:solidFill>
                  <a:latin typeface="Helvetica" panose="020B0604020202020204" pitchFamily="34" charset="0"/>
                  <a:cs typeface="Helvetica" panose="020B0604020202020204" pitchFamily="34" charset="0"/>
                </a:endParaRPr>
              </a:p>
            </p:txBody>
          </p:sp>
          <p:sp>
            <p:nvSpPr>
              <p:cNvPr id="206" name="TextBox 205"/>
              <p:cNvSpPr txBox="1"/>
              <p:nvPr/>
            </p:nvSpPr>
            <p:spPr>
              <a:xfrm>
                <a:off x="-956" y="5208713"/>
                <a:ext cx="1524001" cy="451405"/>
              </a:xfrm>
              <a:prstGeom prst="rect">
                <a:avLst/>
              </a:prstGeom>
              <a:noFill/>
            </p:spPr>
            <p:txBody>
              <a:bodyPr wrap="square" rtlCol="0">
                <a:spAutoFit/>
              </a:bodyPr>
              <a:lstStyle/>
              <a:p>
                <a:pPr algn="r"/>
                <a:r>
                  <a:rPr lang="en-US" sz="1600" b="1" dirty="0" smtClean="0">
                    <a:solidFill>
                      <a:schemeClr val="bg1"/>
                    </a:solidFill>
                    <a:latin typeface="Helvetica" panose="020B0604020202020204" pitchFamily="34" charset="0"/>
                    <a:cs typeface="Helvetica" panose="020B0604020202020204" pitchFamily="34" charset="0"/>
                  </a:rPr>
                  <a:t>DAPI</a:t>
                </a:r>
                <a:endParaRPr lang="en-US" sz="1600" b="1" dirty="0">
                  <a:solidFill>
                    <a:schemeClr val="bg1"/>
                  </a:solidFill>
                  <a:latin typeface="Helvetica" panose="020B0604020202020204" pitchFamily="34" charset="0"/>
                  <a:cs typeface="Helvetica" panose="020B0604020202020204" pitchFamily="34" charset="0"/>
                </a:endParaRPr>
              </a:p>
            </p:txBody>
          </p:sp>
          <p:sp>
            <p:nvSpPr>
              <p:cNvPr id="207" name="TextBox 206"/>
              <p:cNvSpPr txBox="1"/>
              <p:nvPr/>
            </p:nvSpPr>
            <p:spPr>
              <a:xfrm>
                <a:off x="7619043" y="5208713"/>
                <a:ext cx="1524001" cy="451405"/>
              </a:xfrm>
              <a:prstGeom prst="rect">
                <a:avLst/>
              </a:prstGeom>
              <a:noFill/>
            </p:spPr>
            <p:txBody>
              <a:bodyPr wrap="square" rtlCol="0">
                <a:spAutoFit/>
              </a:bodyPr>
              <a:lstStyle/>
              <a:p>
                <a:r>
                  <a:rPr lang="en-US" sz="1600" b="1" dirty="0" smtClean="0">
                    <a:solidFill>
                      <a:schemeClr val="bg1"/>
                    </a:solidFill>
                    <a:latin typeface="Helvetica" panose="020B0604020202020204" pitchFamily="34" charset="0"/>
                    <a:cs typeface="Helvetica" panose="020B0604020202020204" pitchFamily="34" charset="0"/>
                  </a:rPr>
                  <a:t>Merge</a:t>
                </a:r>
                <a:endParaRPr lang="en-US" sz="1600" b="1" dirty="0">
                  <a:solidFill>
                    <a:schemeClr val="bg1"/>
                  </a:solidFill>
                  <a:latin typeface="Helvetica" panose="020B0604020202020204" pitchFamily="34" charset="0"/>
                  <a:cs typeface="Helvetica" panose="020B0604020202020204" pitchFamily="34" charset="0"/>
                </a:endParaRPr>
              </a:p>
            </p:txBody>
          </p:sp>
        </p:grpSp>
      </p:grpSp>
      <p:grpSp>
        <p:nvGrpSpPr>
          <p:cNvPr id="27" name="Group 26"/>
          <p:cNvGrpSpPr/>
          <p:nvPr/>
        </p:nvGrpSpPr>
        <p:grpSpPr>
          <a:xfrm>
            <a:off x="10714683" y="25461779"/>
            <a:ext cx="9758419" cy="6847021"/>
            <a:chOff x="11577581" y="29847411"/>
            <a:chExt cx="9070266" cy="7415618"/>
          </a:xfrm>
        </p:grpSpPr>
        <p:sp>
          <p:nvSpPr>
            <p:cNvPr id="18" name="Rectangle 17"/>
            <p:cNvSpPr/>
            <p:nvPr/>
          </p:nvSpPr>
          <p:spPr>
            <a:xfrm>
              <a:off x="11577581" y="29847411"/>
              <a:ext cx="9070266" cy="741561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extBox 221"/>
            <p:cNvSpPr txBox="1"/>
            <p:nvPr/>
          </p:nvSpPr>
          <p:spPr>
            <a:xfrm>
              <a:off x="12777870" y="30094535"/>
              <a:ext cx="7559605" cy="550003"/>
            </a:xfrm>
            <a:prstGeom prst="rect">
              <a:avLst/>
            </a:prstGeom>
            <a:noFill/>
          </p:spPr>
          <p:txBody>
            <a:bodyPr wrap="square" rtlCol="0">
              <a:spAutoFit/>
            </a:bodyPr>
            <a:lstStyle/>
            <a:p>
              <a:pPr algn="ctr"/>
              <a:r>
                <a:rPr lang="en-US" sz="2400" b="1" dirty="0" smtClean="0">
                  <a:solidFill>
                    <a:schemeClr val="bg1"/>
                  </a:solidFill>
                  <a:latin typeface="Helvetica" panose="020B0604020202020204" pitchFamily="34" charset="0"/>
                  <a:cs typeface="Helvetica" panose="020B0604020202020204" pitchFamily="34" charset="0"/>
                </a:rPr>
                <a:t>Drug mediated  Inhibition of HA transport</a:t>
              </a:r>
              <a:endParaRPr lang="en-US" sz="2400" b="1" dirty="0">
                <a:solidFill>
                  <a:schemeClr val="bg1"/>
                </a:solidFill>
                <a:latin typeface="Helvetica" panose="020B0604020202020204" pitchFamily="34" charset="0"/>
                <a:cs typeface="Helvetica" panose="020B0604020202020204" pitchFamily="34" charset="0"/>
              </a:endParaRPr>
            </a:p>
          </p:txBody>
        </p:sp>
        <p:sp>
          <p:nvSpPr>
            <p:cNvPr id="223" name="TextBox 222"/>
            <p:cNvSpPr txBox="1"/>
            <p:nvPr/>
          </p:nvSpPr>
          <p:spPr>
            <a:xfrm>
              <a:off x="13983839" y="35971755"/>
              <a:ext cx="1939883" cy="696670"/>
            </a:xfrm>
            <a:prstGeom prst="rect">
              <a:avLst/>
            </a:prstGeom>
            <a:noFill/>
          </p:spPr>
          <p:txBody>
            <a:bodyPr wrap="square" rtlCol="0">
              <a:spAutoFit/>
            </a:bodyPr>
            <a:lstStyle/>
            <a:p>
              <a:r>
                <a:rPr lang="en-US" sz="1600" dirty="0" smtClean="0">
                  <a:solidFill>
                    <a:schemeClr val="bg1"/>
                  </a:solidFill>
                  <a:latin typeface="Helvetica" panose="020B0604020202020204" pitchFamily="34" charset="0"/>
                  <a:cs typeface="Helvetica" panose="020B0604020202020204" pitchFamily="34" charset="0"/>
                </a:rPr>
                <a:t>5 MOI, 16h p. i.</a:t>
              </a:r>
            </a:p>
            <a:p>
              <a:r>
                <a:rPr lang="en-US" sz="1600" dirty="0" smtClean="0">
                  <a:solidFill>
                    <a:schemeClr val="bg1"/>
                  </a:solidFill>
                  <a:latin typeface="Helvetica" panose="020B0604020202020204" pitchFamily="34" charset="0"/>
                  <a:cs typeface="Helvetica" panose="020B0604020202020204" pitchFamily="34" charset="0"/>
                </a:rPr>
                <a:t>Drug @ 6h p.i.</a:t>
              </a:r>
            </a:p>
          </p:txBody>
        </p:sp>
        <p:pic>
          <p:nvPicPr>
            <p:cNvPr id="225" name="Picture 4"/>
            <p:cNvPicPr>
              <a:picLocks noChangeAspect="1" noChangeArrowheads="1"/>
            </p:cNvPicPr>
            <p:nvPr/>
          </p:nvPicPr>
          <p:blipFill rotWithShape="1">
            <a:blip r:embed="rId32">
              <a:extLst>
                <a:ext uri="{28A0092B-C50C-407E-A947-70E740481C1C}">
                  <a14:useLocalDpi xmlns:a14="http://schemas.microsoft.com/office/drawing/2010/main" val="0"/>
                </a:ext>
              </a:extLst>
            </a:blip>
            <a:srcRect r="51279" b="24735"/>
            <a:stretch/>
          </p:blipFill>
          <p:spPr bwMode="auto">
            <a:xfrm>
              <a:off x="12000336" y="31587341"/>
              <a:ext cx="3854092" cy="3769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7" name="Rectangle 226"/>
            <p:cNvSpPr/>
            <p:nvPr/>
          </p:nvSpPr>
          <p:spPr>
            <a:xfrm>
              <a:off x="17262609" y="35860383"/>
              <a:ext cx="3122738" cy="990006"/>
            </a:xfrm>
            <a:prstGeom prst="rect">
              <a:avLst/>
            </a:prstGeom>
          </p:spPr>
          <p:txBody>
            <a:bodyPr>
              <a:spAutoFit/>
            </a:bodyPr>
            <a:lstStyle/>
            <a:p>
              <a:pPr marL="285750" indent="-285750">
                <a:buFont typeface="Arial" panose="020B0604020202020204" pitchFamily="34" charset="0"/>
                <a:buChar char="•"/>
              </a:pPr>
              <a:r>
                <a:rPr lang="en-US" sz="1600" dirty="0" smtClean="0">
                  <a:solidFill>
                    <a:schemeClr val="bg1"/>
                  </a:solidFill>
                  <a:latin typeface="Helvetica" panose="020B0604020202020204" pitchFamily="34" charset="0"/>
                  <a:cs typeface="Helvetica" panose="020B0604020202020204" pitchFamily="34" charset="0"/>
                </a:rPr>
                <a:t>Tunicamycin (2 µM)</a:t>
              </a:r>
              <a:endParaRPr lang="en-US" sz="16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600" dirty="0" smtClean="0">
                  <a:solidFill>
                    <a:schemeClr val="bg1"/>
                  </a:solidFill>
                  <a:latin typeface="Helvetica" panose="020B0604020202020204" pitchFamily="34" charset="0"/>
                  <a:cs typeface="Helvetica" panose="020B0604020202020204" pitchFamily="34" charset="0"/>
                </a:rPr>
                <a:t>Brefeldin </a:t>
              </a:r>
              <a:r>
                <a:rPr lang="en-US" sz="1600" dirty="0">
                  <a:solidFill>
                    <a:schemeClr val="bg1"/>
                  </a:solidFill>
                  <a:latin typeface="Helvetica" panose="020B0604020202020204" pitchFamily="34" charset="0"/>
                  <a:cs typeface="Helvetica" panose="020B0604020202020204" pitchFamily="34" charset="0"/>
                </a:rPr>
                <a:t>A (5 </a:t>
              </a:r>
              <a:r>
                <a:rPr lang="en-US" sz="1600" dirty="0" smtClean="0">
                  <a:solidFill>
                    <a:schemeClr val="bg1"/>
                  </a:solidFill>
                  <a:latin typeface="Helvetica" panose="020B0604020202020204" pitchFamily="34" charset="0"/>
                  <a:cs typeface="Helvetica" panose="020B0604020202020204" pitchFamily="34" charset="0"/>
                </a:rPr>
                <a:t>µg/ml)</a:t>
              </a:r>
              <a:endParaRPr lang="en-US" sz="1600"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600" dirty="0" smtClean="0">
                  <a:solidFill>
                    <a:schemeClr val="bg1"/>
                  </a:solidFill>
                  <a:latin typeface="Helvetica" panose="020B0604020202020204" pitchFamily="34" charset="0"/>
                  <a:cs typeface="Helvetica" panose="020B0604020202020204" pitchFamily="34" charset="0"/>
                </a:rPr>
                <a:t>Golgicide</a:t>
              </a:r>
              <a:r>
                <a:rPr lang="en-US" sz="1600" dirty="0">
                  <a:solidFill>
                    <a:schemeClr val="bg1"/>
                  </a:solidFill>
                  <a:latin typeface="Helvetica" panose="020B0604020202020204" pitchFamily="34" charset="0"/>
                  <a:cs typeface="Helvetica" panose="020B0604020202020204" pitchFamily="34" charset="0"/>
                </a:rPr>
                <a:t> (100 µM)</a:t>
              </a:r>
            </a:p>
          </p:txBody>
        </p:sp>
        <p:pic>
          <p:nvPicPr>
            <p:cNvPr id="1027" name="Picture 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892286" y="31013400"/>
              <a:ext cx="3148314" cy="458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2777870" y="35799443"/>
              <a:ext cx="1017587"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5" name="Rectangle 234"/>
          <p:cNvSpPr/>
          <p:nvPr/>
        </p:nvSpPr>
        <p:spPr>
          <a:xfrm>
            <a:off x="20728942" y="18083809"/>
            <a:ext cx="11603050" cy="117865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xtBox 237"/>
          <p:cNvSpPr txBox="1"/>
          <p:nvPr/>
        </p:nvSpPr>
        <p:spPr>
          <a:xfrm>
            <a:off x="22487857" y="18601429"/>
            <a:ext cx="8315566" cy="461665"/>
          </a:xfrm>
          <a:prstGeom prst="rect">
            <a:avLst/>
          </a:prstGeom>
          <a:noFill/>
        </p:spPr>
        <p:txBody>
          <a:bodyPr wrap="square" rtlCol="0">
            <a:spAutoFit/>
          </a:bodyPr>
          <a:lstStyle/>
          <a:p>
            <a:pPr algn="ctr"/>
            <a:r>
              <a:rPr lang="en-US" sz="2400" b="1" dirty="0" smtClean="0">
                <a:solidFill>
                  <a:schemeClr val="bg1"/>
                </a:solidFill>
                <a:latin typeface="Helvetica" panose="020B0604020202020204" pitchFamily="34" charset="0"/>
                <a:cs typeface="Helvetica" panose="020B0604020202020204" pitchFamily="34" charset="0"/>
              </a:rPr>
              <a:t>Live imaging of HA translocation during IAV infection</a:t>
            </a:r>
            <a:endParaRPr lang="en-US" sz="2400" b="1" dirty="0">
              <a:solidFill>
                <a:schemeClr val="bg1"/>
              </a:solidFill>
              <a:latin typeface="Helvetica" panose="020B0604020202020204" pitchFamily="34" charset="0"/>
              <a:cs typeface="Helvetica" panose="020B0604020202020204" pitchFamily="34" charset="0"/>
            </a:endParaRPr>
          </a:p>
        </p:txBody>
      </p:sp>
      <p:sp>
        <p:nvSpPr>
          <p:cNvPr id="239" name="TextBox 238"/>
          <p:cNvSpPr txBox="1"/>
          <p:nvPr/>
        </p:nvSpPr>
        <p:spPr>
          <a:xfrm>
            <a:off x="23526446" y="29140007"/>
            <a:ext cx="7198661" cy="461665"/>
          </a:xfrm>
          <a:prstGeom prst="rect">
            <a:avLst/>
          </a:prstGeom>
          <a:noFill/>
        </p:spPr>
        <p:txBody>
          <a:bodyPr wrap="square" rtlCol="0">
            <a:spAutoFit/>
          </a:bodyPr>
          <a:lstStyle/>
          <a:p>
            <a:pPr algn="ctr"/>
            <a:r>
              <a:rPr lang="en-US" sz="2400" dirty="0" smtClean="0">
                <a:solidFill>
                  <a:schemeClr val="bg1"/>
                </a:solidFill>
                <a:latin typeface="Helvetica" panose="020B0604020202020204" pitchFamily="34" charset="0"/>
                <a:cs typeface="Helvetica" panose="020B0604020202020204" pitchFamily="34" charset="0"/>
              </a:rPr>
              <a:t>10 MOI, MDCK, 4 to 16h p.i., 10min per frame</a:t>
            </a:r>
          </a:p>
        </p:txBody>
      </p:sp>
      <p:sp>
        <p:nvSpPr>
          <p:cNvPr id="240" name="TextBox 239"/>
          <p:cNvSpPr txBox="1"/>
          <p:nvPr/>
        </p:nvSpPr>
        <p:spPr>
          <a:xfrm>
            <a:off x="22936925" y="28290389"/>
            <a:ext cx="1603209" cy="523220"/>
          </a:xfrm>
          <a:prstGeom prst="rect">
            <a:avLst/>
          </a:prstGeom>
          <a:noFill/>
        </p:spPr>
        <p:txBody>
          <a:bodyPr wrap="square" rtlCol="0">
            <a:spAutoFit/>
          </a:bodyPr>
          <a:lstStyle/>
          <a:p>
            <a:pPr algn="ctr"/>
            <a:r>
              <a:rPr lang="en-US" sz="2800" b="1" dirty="0" smtClean="0">
                <a:solidFill>
                  <a:schemeClr val="bg1"/>
                </a:solidFill>
              </a:rPr>
              <a:t>Mock</a:t>
            </a:r>
          </a:p>
        </p:txBody>
      </p:sp>
      <p:sp>
        <p:nvSpPr>
          <p:cNvPr id="241" name="TextBox 240"/>
          <p:cNvSpPr txBox="1"/>
          <p:nvPr/>
        </p:nvSpPr>
        <p:spPr>
          <a:xfrm>
            <a:off x="28557271" y="28332749"/>
            <a:ext cx="2358147" cy="523220"/>
          </a:xfrm>
          <a:prstGeom prst="rect">
            <a:avLst/>
          </a:prstGeom>
          <a:noFill/>
        </p:spPr>
        <p:txBody>
          <a:bodyPr wrap="square" rtlCol="0">
            <a:spAutoFit/>
          </a:bodyPr>
          <a:lstStyle/>
          <a:p>
            <a:pPr algn="ctr"/>
            <a:r>
              <a:rPr lang="en-US" sz="2800" b="1" dirty="0" smtClean="0">
                <a:solidFill>
                  <a:schemeClr val="bg1"/>
                </a:solidFill>
              </a:rPr>
              <a:t>Tunicamycin</a:t>
            </a:r>
          </a:p>
        </p:txBody>
      </p:sp>
      <p:cxnSp>
        <p:nvCxnSpPr>
          <p:cNvPr id="29" name="Straight Connector 28"/>
          <p:cNvCxnSpPr/>
          <p:nvPr/>
        </p:nvCxnSpPr>
        <p:spPr>
          <a:xfrm>
            <a:off x="26822400" y="19594132"/>
            <a:ext cx="0" cy="882846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44" name="Picture 2"/>
          <p:cNvPicPr>
            <a:picLocks noChangeArrowheads="1"/>
          </p:cNvPicPr>
          <p:nvPr/>
        </p:nvPicPr>
        <p:blipFill rotWithShape="1">
          <a:blip r:embed="rId35">
            <a:extLst>
              <a:ext uri="{BEBA8EAE-BF5A-486C-A8C5-ECC9F3942E4B}">
                <a14:imgProps xmlns:a14="http://schemas.microsoft.com/office/drawing/2010/main">
                  <a14:imgLayer r:embed="rId36">
                    <a14:imgEffect>
                      <a14:brightnessContrast bright="20000" contrast="20000"/>
                    </a14:imgEffect>
                  </a14:imgLayer>
                </a14:imgProps>
              </a:ext>
              <a:ext uri="{28A0092B-C50C-407E-A947-70E740481C1C}">
                <a14:useLocalDpi xmlns:a14="http://schemas.microsoft.com/office/drawing/2010/main" val="0"/>
              </a:ext>
            </a:extLst>
          </a:blip>
          <a:srcRect l="35476" t="45802" r="45079" b="19912"/>
          <a:stretch/>
        </p:blipFill>
        <p:spPr bwMode="auto">
          <a:xfrm>
            <a:off x="23188684" y="19633100"/>
            <a:ext cx="2185916" cy="163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 name="Picture 3"/>
          <p:cNvPicPr>
            <a:picLocks noChangeArrowheads="1"/>
          </p:cNvPicPr>
          <p:nvPr/>
        </p:nvPicPr>
        <p:blipFill rotWithShape="1">
          <a:blip r:embed="rId37">
            <a:extLst>
              <a:ext uri="{BEBA8EAE-BF5A-486C-A8C5-ECC9F3942E4B}">
                <a14:imgProps xmlns:a14="http://schemas.microsoft.com/office/drawing/2010/main">
                  <a14:imgLayer r:embed="rId38">
                    <a14:imgEffect>
                      <a14:brightnessContrast bright="20000" contrast="20000"/>
                    </a14:imgEffect>
                  </a14:imgLayer>
                </a14:imgProps>
              </a:ext>
              <a:ext uri="{28A0092B-C50C-407E-A947-70E740481C1C}">
                <a14:useLocalDpi xmlns:a14="http://schemas.microsoft.com/office/drawing/2010/main" val="0"/>
              </a:ext>
            </a:extLst>
          </a:blip>
          <a:srcRect l="35635" t="45732" r="45000" b="20071"/>
          <a:stretch/>
        </p:blipFill>
        <p:spPr bwMode="auto">
          <a:xfrm>
            <a:off x="23176193" y="21799615"/>
            <a:ext cx="2185916" cy="163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 name="Picture 4"/>
          <p:cNvPicPr>
            <a:picLocks noChangeArrowheads="1"/>
          </p:cNvPicPr>
          <p:nvPr/>
        </p:nvPicPr>
        <p:blipFill rotWithShape="1">
          <a:blip r:embed="rId39">
            <a:extLst>
              <a:ext uri="{BEBA8EAE-BF5A-486C-A8C5-ECC9F3942E4B}">
                <a14:imgProps xmlns:a14="http://schemas.microsoft.com/office/drawing/2010/main">
                  <a14:imgLayer r:embed="rId40">
                    <a14:imgEffect>
                      <a14:brightnessContrast bright="20000"/>
                    </a14:imgEffect>
                  </a14:imgLayer>
                </a14:imgProps>
              </a:ext>
              <a:ext uri="{28A0092B-C50C-407E-A947-70E740481C1C}">
                <a14:useLocalDpi xmlns:a14="http://schemas.microsoft.com/office/drawing/2010/main" val="0"/>
              </a:ext>
            </a:extLst>
          </a:blip>
          <a:srcRect l="35714" t="45238" r="45318" b="19771"/>
          <a:stretch/>
        </p:blipFill>
        <p:spPr bwMode="auto">
          <a:xfrm>
            <a:off x="23146558" y="24054052"/>
            <a:ext cx="2185916" cy="163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7" name="Picture 6"/>
          <p:cNvPicPr>
            <a:picLocks noChangeArrowheads="1"/>
          </p:cNvPicPr>
          <p:nvPr/>
        </p:nvPicPr>
        <p:blipFill rotWithShape="1">
          <a:blip r:embed="rId41">
            <a:extLst>
              <a:ext uri="{28A0092B-C50C-407E-A947-70E740481C1C}">
                <a14:useLocalDpi xmlns:a14="http://schemas.microsoft.com/office/drawing/2010/main" val="0"/>
              </a:ext>
            </a:extLst>
          </a:blip>
          <a:srcRect l="35437" t="45556" r="45119" b="19771"/>
          <a:stretch/>
        </p:blipFill>
        <p:spPr bwMode="auto">
          <a:xfrm>
            <a:off x="23163703" y="26271681"/>
            <a:ext cx="2210897" cy="163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0" name="Group 249"/>
          <p:cNvGrpSpPr/>
          <p:nvPr/>
        </p:nvGrpSpPr>
        <p:grpSpPr>
          <a:xfrm>
            <a:off x="28158248" y="19586522"/>
            <a:ext cx="2321752" cy="8324596"/>
            <a:chOff x="878901" y="-1426336"/>
            <a:chExt cx="3310650" cy="14773382"/>
          </a:xfrm>
        </p:grpSpPr>
        <p:pic>
          <p:nvPicPr>
            <p:cNvPr id="251" name="Picture 2"/>
            <p:cNvPicPr>
              <a:picLocks noChangeArrowheads="1"/>
            </p:cNvPicPr>
            <p:nvPr/>
          </p:nvPicPr>
          <p:blipFill rotWithShape="1">
            <a:blip r:embed="rId42">
              <a:extLst>
                <a:ext uri="{BEBA8EAE-BF5A-486C-A8C5-ECC9F3942E4B}">
                  <a14:imgProps xmlns:a14="http://schemas.microsoft.com/office/drawing/2010/main">
                    <a14:imgLayer r:embed="rId43">
                      <a14:imgEffect>
                        <a14:brightnessContrast bright="20000" contrast="40000"/>
                      </a14:imgEffect>
                    </a14:imgLayer>
                  </a14:imgProps>
                </a:ext>
                <a:ext uri="{28A0092B-C50C-407E-A947-70E740481C1C}">
                  <a14:useLocalDpi xmlns:a14="http://schemas.microsoft.com/office/drawing/2010/main" val="0"/>
                </a:ext>
              </a:extLst>
            </a:blip>
            <a:srcRect l="60878" t="45313" r="19597" b="19978"/>
            <a:stretch/>
          </p:blipFill>
          <p:spPr bwMode="auto">
            <a:xfrm>
              <a:off x="878901" y="-1426336"/>
              <a:ext cx="320040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2" name="Picture 3"/>
            <p:cNvPicPr>
              <a:picLocks noChangeArrowheads="1"/>
            </p:cNvPicPr>
            <p:nvPr/>
          </p:nvPicPr>
          <p:blipFill rotWithShape="1">
            <a:blip r:embed="rId44">
              <a:extLst>
                <a:ext uri="{BEBA8EAE-BF5A-486C-A8C5-ECC9F3942E4B}">
                  <a14:imgProps xmlns:a14="http://schemas.microsoft.com/office/drawing/2010/main">
                    <a14:imgLayer r:embed="rId45">
                      <a14:imgEffect>
                        <a14:brightnessContrast bright="20000" contrast="40000"/>
                      </a14:imgEffect>
                    </a14:imgLayer>
                  </a14:imgProps>
                </a:ext>
                <a:ext uri="{28A0092B-C50C-407E-A947-70E740481C1C}">
                  <a14:useLocalDpi xmlns:a14="http://schemas.microsoft.com/office/drawing/2010/main" val="0"/>
                </a:ext>
              </a:extLst>
            </a:blip>
            <a:srcRect l="60873" t="46146" r="19604" b="20274"/>
            <a:stretch/>
          </p:blipFill>
          <p:spPr bwMode="auto">
            <a:xfrm>
              <a:off x="910528" y="2355691"/>
              <a:ext cx="32004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3" name="Picture 4"/>
            <p:cNvPicPr>
              <a:picLocks noChangeArrowheads="1"/>
            </p:cNvPicPr>
            <p:nvPr/>
          </p:nvPicPr>
          <p:blipFill rotWithShape="1">
            <a:blip r:embed="rId46">
              <a:extLst>
                <a:ext uri="{BEBA8EAE-BF5A-486C-A8C5-ECC9F3942E4B}">
                  <a14:imgProps xmlns:a14="http://schemas.microsoft.com/office/drawing/2010/main">
                    <a14:imgLayer r:embed="rId47">
                      <a14:imgEffect>
                        <a14:brightnessContrast bright="20000" contrast="40000"/>
                      </a14:imgEffect>
                    </a14:imgLayer>
                  </a14:imgProps>
                </a:ext>
                <a:ext uri="{28A0092B-C50C-407E-A947-70E740481C1C}">
                  <a14:useLocalDpi xmlns:a14="http://schemas.microsoft.com/office/drawing/2010/main" val="0"/>
                </a:ext>
              </a:extLst>
            </a:blip>
            <a:srcRect l="60945" t="45613" r="19690" b="20242"/>
            <a:stretch/>
          </p:blipFill>
          <p:spPr bwMode="auto">
            <a:xfrm>
              <a:off x="989151" y="6319372"/>
              <a:ext cx="32004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4" name="Picture 6"/>
            <p:cNvPicPr>
              <a:picLocks noChangeArrowheads="1"/>
            </p:cNvPicPr>
            <p:nvPr/>
          </p:nvPicPr>
          <p:blipFill rotWithShape="1">
            <a:blip r:embed="rId48">
              <a:extLst>
                <a:ext uri="{BEBA8EAE-BF5A-486C-A8C5-ECC9F3942E4B}">
                  <a14:imgProps xmlns:a14="http://schemas.microsoft.com/office/drawing/2010/main">
                    <a14:imgLayer r:embed="rId49">
                      <a14:imgEffect>
                        <a14:brightnessContrast bright="20000" contrast="40000"/>
                      </a14:imgEffect>
                    </a14:imgLayer>
                  </a14:imgProps>
                </a:ext>
                <a:ext uri="{28A0092B-C50C-407E-A947-70E740481C1C}">
                  <a14:useLocalDpi xmlns:a14="http://schemas.microsoft.com/office/drawing/2010/main" val="0"/>
                </a:ext>
              </a:extLst>
            </a:blip>
            <a:srcRect l="61029" t="45401" r="19606" b="20031"/>
            <a:stretch/>
          </p:blipFill>
          <p:spPr bwMode="auto">
            <a:xfrm>
              <a:off x="989150" y="10146646"/>
              <a:ext cx="320040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56" name="TextBox 255"/>
          <p:cNvSpPr txBox="1"/>
          <p:nvPr/>
        </p:nvSpPr>
        <p:spPr>
          <a:xfrm>
            <a:off x="28339040" y="20679875"/>
            <a:ext cx="981855" cy="461665"/>
          </a:xfrm>
          <a:prstGeom prst="rect">
            <a:avLst/>
          </a:prstGeom>
          <a:noFill/>
        </p:spPr>
        <p:txBody>
          <a:bodyPr wrap="square" rtlCol="0">
            <a:spAutoFit/>
          </a:bodyPr>
          <a:lstStyle/>
          <a:p>
            <a:pPr algn="ctr"/>
            <a:r>
              <a:rPr lang="en-US" sz="2400" dirty="0" smtClean="0">
                <a:solidFill>
                  <a:schemeClr val="bg1"/>
                </a:solidFill>
                <a:latin typeface="Helvetica" panose="020B0604020202020204" pitchFamily="34" charset="0"/>
                <a:cs typeface="Helvetica" panose="020B0604020202020204" pitchFamily="34" charset="0"/>
              </a:rPr>
              <a:t>8h</a:t>
            </a:r>
            <a:endParaRPr lang="en-US" sz="2400" dirty="0">
              <a:solidFill>
                <a:schemeClr val="bg1"/>
              </a:solidFill>
              <a:latin typeface="Helvetica" panose="020B0604020202020204" pitchFamily="34" charset="0"/>
              <a:cs typeface="Helvetica" panose="020B0604020202020204" pitchFamily="34" charset="0"/>
            </a:endParaRPr>
          </a:p>
        </p:txBody>
      </p:sp>
      <p:sp>
        <p:nvSpPr>
          <p:cNvPr id="260" name="TextBox 259"/>
          <p:cNvSpPr txBox="1"/>
          <p:nvPr/>
        </p:nvSpPr>
        <p:spPr>
          <a:xfrm>
            <a:off x="28447898" y="22985552"/>
            <a:ext cx="981855" cy="461665"/>
          </a:xfrm>
          <a:prstGeom prst="rect">
            <a:avLst/>
          </a:prstGeom>
          <a:noFill/>
        </p:spPr>
        <p:txBody>
          <a:bodyPr wrap="square" rtlCol="0">
            <a:spAutoFit/>
          </a:bodyPr>
          <a:lstStyle/>
          <a:p>
            <a:pPr algn="ctr"/>
            <a:r>
              <a:rPr lang="en-US" sz="2400" dirty="0" smtClean="0">
                <a:solidFill>
                  <a:schemeClr val="bg1"/>
                </a:solidFill>
                <a:latin typeface="Helvetica" panose="020B0604020202020204" pitchFamily="34" charset="0"/>
                <a:cs typeface="Helvetica" panose="020B0604020202020204" pitchFamily="34" charset="0"/>
              </a:rPr>
              <a:t>8h</a:t>
            </a:r>
            <a:endParaRPr lang="en-US" sz="2400" dirty="0">
              <a:solidFill>
                <a:schemeClr val="bg1"/>
              </a:solidFill>
              <a:latin typeface="Helvetica" panose="020B0604020202020204" pitchFamily="34" charset="0"/>
              <a:cs typeface="Helvetica" panose="020B0604020202020204" pitchFamily="34" charset="0"/>
            </a:endParaRPr>
          </a:p>
        </p:txBody>
      </p:sp>
      <p:sp>
        <p:nvSpPr>
          <p:cNvPr id="263" name="TextBox 262"/>
          <p:cNvSpPr txBox="1"/>
          <p:nvPr/>
        </p:nvSpPr>
        <p:spPr>
          <a:xfrm>
            <a:off x="21564600" y="22416075"/>
            <a:ext cx="981855" cy="461665"/>
          </a:xfrm>
          <a:prstGeom prst="rect">
            <a:avLst/>
          </a:prstGeom>
          <a:noFill/>
        </p:spPr>
        <p:txBody>
          <a:bodyPr wrap="square" rtlCol="0">
            <a:spAutoFit/>
          </a:bodyPr>
          <a:lstStyle/>
          <a:p>
            <a:pPr algn="ctr"/>
            <a:r>
              <a:rPr lang="en-US" sz="2400" dirty="0">
                <a:solidFill>
                  <a:schemeClr val="bg1"/>
                </a:solidFill>
                <a:latin typeface="Helvetica" panose="020B0604020202020204" pitchFamily="34" charset="0"/>
                <a:cs typeface="Helvetica" panose="020B0604020202020204" pitchFamily="34" charset="0"/>
              </a:rPr>
              <a:t>8</a:t>
            </a:r>
            <a:r>
              <a:rPr lang="en-US" sz="2400" dirty="0" smtClean="0">
                <a:solidFill>
                  <a:schemeClr val="bg1"/>
                </a:solidFill>
                <a:latin typeface="Helvetica" panose="020B0604020202020204" pitchFamily="34" charset="0"/>
                <a:cs typeface="Helvetica" panose="020B0604020202020204" pitchFamily="34" charset="0"/>
              </a:rPr>
              <a:t>h</a:t>
            </a:r>
            <a:endParaRPr lang="en-US" sz="2400" dirty="0">
              <a:solidFill>
                <a:schemeClr val="bg1"/>
              </a:solidFill>
              <a:latin typeface="Helvetica" panose="020B0604020202020204" pitchFamily="34" charset="0"/>
              <a:cs typeface="Helvetica" panose="020B0604020202020204" pitchFamily="34" charset="0"/>
            </a:endParaRPr>
          </a:p>
        </p:txBody>
      </p:sp>
      <p:sp>
        <p:nvSpPr>
          <p:cNvPr id="264" name="TextBox 263"/>
          <p:cNvSpPr txBox="1"/>
          <p:nvPr/>
        </p:nvSpPr>
        <p:spPr>
          <a:xfrm>
            <a:off x="21630458" y="24711760"/>
            <a:ext cx="981855" cy="461665"/>
          </a:xfrm>
          <a:prstGeom prst="rect">
            <a:avLst/>
          </a:prstGeom>
          <a:noFill/>
        </p:spPr>
        <p:txBody>
          <a:bodyPr wrap="square" rtlCol="0">
            <a:spAutoFit/>
          </a:bodyPr>
          <a:lstStyle/>
          <a:p>
            <a:pPr algn="ctr"/>
            <a:r>
              <a:rPr lang="en-US" sz="2400" dirty="0" smtClean="0">
                <a:solidFill>
                  <a:schemeClr val="bg1"/>
                </a:solidFill>
                <a:latin typeface="Helvetica" panose="020B0604020202020204" pitchFamily="34" charset="0"/>
                <a:cs typeface="Helvetica" panose="020B0604020202020204" pitchFamily="34" charset="0"/>
              </a:rPr>
              <a:t>12h</a:t>
            </a:r>
            <a:endParaRPr lang="en-US" sz="2400" dirty="0">
              <a:solidFill>
                <a:schemeClr val="bg1"/>
              </a:solidFill>
              <a:latin typeface="Helvetica" panose="020B0604020202020204" pitchFamily="34" charset="0"/>
              <a:cs typeface="Helvetica" panose="020B0604020202020204" pitchFamily="34" charset="0"/>
            </a:endParaRPr>
          </a:p>
        </p:txBody>
      </p:sp>
      <p:sp>
        <p:nvSpPr>
          <p:cNvPr id="265" name="TextBox 264"/>
          <p:cNvSpPr txBox="1"/>
          <p:nvPr/>
        </p:nvSpPr>
        <p:spPr>
          <a:xfrm>
            <a:off x="21631321" y="26929388"/>
            <a:ext cx="981855" cy="461665"/>
          </a:xfrm>
          <a:prstGeom prst="rect">
            <a:avLst/>
          </a:prstGeom>
          <a:noFill/>
        </p:spPr>
        <p:txBody>
          <a:bodyPr wrap="square" rtlCol="0">
            <a:spAutoFit/>
          </a:bodyPr>
          <a:lstStyle/>
          <a:p>
            <a:pPr algn="ctr"/>
            <a:r>
              <a:rPr lang="en-US" sz="2400" dirty="0" smtClean="0">
                <a:solidFill>
                  <a:schemeClr val="bg1"/>
                </a:solidFill>
                <a:latin typeface="Helvetica" panose="020B0604020202020204" pitchFamily="34" charset="0"/>
                <a:cs typeface="Helvetica" panose="020B0604020202020204" pitchFamily="34" charset="0"/>
              </a:rPr>
              <a:t>16h</a:t>
            </a:r>
            <a:endParaRPr lang="en-US" sz="2400" dirty="0">
              <a:solidFill>
                <a:schemeClr val="bg1"/>
              </a:solidFill>
              <a:latin typeface="Helvetica" panose="020B0604020202020204" pitchFamily="34" charset="0"/>
              <a:cs typeface="Helvetica" panose="020B0604020202020204" pitchFamily="34" charset="0"/>
            </a:endParaRPr>
          </a:p>
        </p:txBody>
      </p:sp>
      <p:sp>
        <p:nvSpPr>
          <p:cNvPr id="266" name="TextBox 265"/>
          <p:cNvSpPr txBox="1"/>
          <p:nvPr/>
        </p:nvSpPr>
        <p:spPr>
          <a:xfrm>
            <a:off x="21631321" y="20269200"/>
            <a:ext cx="981855" cy="461665"/>
          </a:xfrm>
          <a:prstGeom prst="rect">
            <a:avLst/>
          </a:prstGeom>
          <a:noFill/>
        </p:spPr>
        <p:txBody>
          <a:bodyPr wrap="square" rtlCol="0">
            <a:spAutoFit/>
          </a:bodyPr>
          <a:lstStyle/>
          <a:p>
            <a:pPr algn="ctr"/>
            <a:r>
              <a:rPr lang="en-US" sz="2400" dirty="0" smtClean="0">
                <a:solidFill>
                  <a:schemeClr val="bg1"/>
                </a:solidFill>
                <a:latin typeface="Helvetica" panose="020B0604020202020204" pitchFamily="34" charset="0"/>
                <a:cs typeface="Helvetica" panose="020B0604020202020204" pitchFamily="34" charset="0"/>
              </a:rPr>
              <a:t>4h</a:t>
            </a:r>
            <a:endParaRPr lang="en-US" sz="2400" dirty="0">
              <a:solidFill>
                <a:schemeClr val="bg1"/>
              </a:solidFill>
              <a:latin typeface="Helvetica" panose="020B0604020202020204" pitchFamily="34" charset="0"/>
              <a:cs typeface="Helvetica" panose="020B0604020202020204" pitchFamily="34" charset="0"/>
            </a:endParaRPr>
          </a:p>
        </p:txBody>
      </p:sp>
      <p:sp>
        <p:nvSpPr>
          <p:cNvPr id="37" name="TextBox 36"/>
          <p:cNvSpPr txBox="1"/>
          <p:nvPr/>
        </p:nvSpPr>
        <p:spPr>
          <a:xfrm>
            <a:off x="20728942" y="30150872"/>
            <a:ext cx="11603050" cy="2123658"/>
          </a:xfrm>
          <a:prstGeom prst="rect">
            <a:avLst/>
          </a:prstGeom>
          <a:solidFill>
            <a:schemeClr val="tx1"/>
          </a:solidFill>
        </p:spPr>
        <p:txBody>
          <a:bodyPr wrap="square" rtlCol="0">
            <a:spAutoFit/>
          </a:bodyPr>
          <a:lstStyle/>
          <a:p>
            <a:pPr algn="ctr"/>
            <a:r>
              <a:rPr lang="en-US" sz="3600" b="1" i="1" dirty="0" smtClean="0">
                <a:solidFill>
                  <a:schemeClr val="bg1"/>
                </a:solidFill>
                <a:latin typeface="Helvetica" panose="020B0604020202020204" pitchFamily="34" charset="0"/>
                <a:cs typeface="Helvetica" panose="020B0604020202020204" pitchFamily="34" charset="0"/>
              </a:rPr>
              <a:t>Acknowledgements</a:t>
            </a:r>
          </a:p>
          <a:p>
            <a:pPr algn="ctr"/>
            <a:endParaRPr lang="en-US" sz="2400" b="1" i="1" dirty="0" smtClean="0">
              <a:solidFill>
                <a:schemeClr val="bg1"/>
              </a:solidFill>
              <a:latin typeface="Helvetica" panose="020B0604020202020204" pitchFamily="34" charset="0"/>
              <a:cs typeface="Helvetica" panose="020B0604020202020204" pitchFamily="34" charset="0"/>
            </a:endParaRPr>
          </a:p>
          <a:p>
            <a:r>
              <a:rPr lang="en-US" sz="2400" dirty="0">
                <a:solidFill>
                  <a:schemeClr val="bg1"/>
                </a:solidFill>
                <a:latin typeface="Helvetica" panose="020B0604020202020204" pitchFamily="34" charset="0"/>
                <a:cs typeface="Helvetica" panose="020B0604020202020204" pitchFamily="34" charset="0"/>
              </a:rPr>
              <a:t>Funding: CRIP, an NIAID-funded Center for </a:t>
            </a:r>
            <a:r>
              <a:rPr lang="en-US" sz="2400" dirty="0" smtClean="0">
                <a:solidFill>
                  <a:schemeClr val="bg1"/>
                </a:solidFill>
                <a:latin typeface="Helvetica" panose="020B0604020202020204" pitchFamily="34" charset="0"/>
                <a:cs typeface="Helvetica" panose="020B0604020202020204" pitchFamily="34" charset="0"/>
              </a:rPr>
              <a:t>Research in </a:t>
            </a:r>
            <a:r>
              <a:rPr lang="en-US" sz="2400" dirty="0">
                <a:solidFill>
                  <a:schemeClr val="bg1"/>
                </a:solidFill>
                <a:latin typeface="Helvetica" panose="020B0604020202020204" pitchFamily="34" charset="0"/>
                <a:cs typeface="Helvetica" panose="020B0604020202020204" pitchFamily="34" charset="0"/>
              </a:rPr>
              <a:t>Influenza Pathogenesis, CEIRS component </a:t>
            </a:r>
            <a:r>
              <a:rPr lang="en-US" sz="2400" dirty="0" smtClean="0">
                <a:solidFill>
                  <a:schemeClr val="bg1"/>
                </a:solidFill>
                <a:latin typeface="Helvetica" panose="020B0604020202020204" pitchFamily="34" charset="0"/>
                <a:cs typeface="Helvetica" panose="020B0604020202020204" pitchFamily="34" charset="0"/>
              </a:rPr>
              <a:t> (</a:t>
            </a:r>
            <a:r>
              <a:rPr lang="en-US" sz="2400" dirty="0">
                <a:solidFill>
                  <a:schemeClr val="bg1"/>
                </a:solidFill>
                <a:latin typeface="Helvetica" panose="020B0604020202020204" pitchFamily="34" charset="0"/>
                <a:cs typeface="Helvetica" panose="020B0604020202020204" pitchFamily="34" charset="0"/>
              </a:rPr>
              <a:t>Grant HHSN266200700010C to Adolfo </a:t>
            </a:r>
            <a:r>
              <a:rPr lang="en-US" sz="2400" dirty="0" err="1">
                <a:solidFill>
                  <a:schemeClr val="bg1"/>
                </a:solidFill>
                <a:latin typeface="Helvetica" panose="020B0604020202020204" pitchFamily="34" charset="0"/>
                <a:cs typeface="Helvetica" panose="020B0604020202020204" pitchFamily="34" charset="0"/>
              </a:rPr>
              <a:t>García-Sastre</a:t>
            </a:r>
            <a:r>
              <a:rPr lang="en-US" sz="2400" dirty="0" smtClean="0">
                <a:solidFill>
                  <a:schemeClr val="bg1"/>
                </a:solidFill>
                <a:latin typeface="Helvetica" panose="020B0604020202020204" pitchFamily="34" charset="0"/>
                <a:cs typeface="Helvetica" panose="020B0604020202020204" pitchFamily="34" charset="0"/>
              </a:rPr>
              <a:t>)</a:t>
            </a:r>
          </a:p>
          <a:p>
            <a:r>
              <a:rPr lang="en-US" altLang="en-US" sz="2400" b="1" dirty="0" smtClean="0">
                <a:solidFill>
                  <a:schemeClr val="bg1"/>
                </a:solidFill>
                <a:latin typeface="Helvetica" panose="020B0604020202020204" pitchFamily="34" charset="0"/>
                <a:cs typeface="Helvetica" panose="020B0604020202020204" pitchFamily="34" charset="0"/>
              </a:rPr>
              <a:t>Microscopy </a:t>
            </a:r>
            <a:r>
              <a:rPr lang="en-US" altLang="en-US" sz="2400" b="1" dirty="0">
                <a:solidFill>
                  <a:schemeClr val="bg1"/>
                </a:solidFill>
                <a:latin typeface="Helvetica" panose="020B0604020202020204" pitchFamily="34" charset="0"/>
                <a:cs typeface="Helvetica" panose="020B0604020202020204" pitchFamily="34" charset="0"/>
              </a:rPr>
              <a:t>Core at Icahn School of </a:t>
            </a:r>
            <a:r>
              <a:rPr lang="en-US" altLang="en-US" sz="2400" b="1" dirty="0" smtClean="0">
                <a:solidFill>
                  <a:schemeClr val="bg1"/>
                </a:solidFill>
                <a:latin typeface="Helvetica" panose="020B0604020202020204" pitchFamily="34" charset="0"/>
                <a:cs typeface="Helvetica" panose="020B0604020202020204" pitchFamily="34" charset="0"/>
              </a:rPr>
              <a:t>Medicine</a:t>
            </a:r>
            <a:endParaRPr lang="en-US" altLang="en-US" sz="2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501112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644</Words>
  <Application>Microsoft Office PowerPoint</Application>
  <PresentationFormat>Custom</PresentationFormat>
  <Paragraphs>60</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shanx</dc:creator>
  <cp:lastModifiedBy>shashank</cp:lastModifiedBy>
  <cp:revision>51</cp:revision>
  <dcterms:created xsi:type="dcterms:W3CDTF">2006-08-16T00:00:00Z</dcterms:created>
  <dcterms:modified xsi:type="dcterms:W3CDTF">2017-08-30T07:12:22Z</dcterms:modified>
</cp:coreProperties>
</file>